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6"/>
  </p:notesMasterIdLst>
  <p:sldIdLst>
    <p:sldId id="256" r:id="rId2"/>
    <p:sldId id="258" r:id="rId3"/>
    <p:sldId id="297" r:id="rId4"/>
    <p:sldId id="298" r:id="rId5"/>
    <p:sldId id="299" r:id="rId6"/>
    <p:sldId id="259" r:id="rId7"/>
    <p:sldId id="302" r:id="rId8"/>
    <p:sldId id="300" r:id="rId9"/>
    <p:sldId id="280" r:id="rId10"/>
    <p:sldId id="257" r:id="rId11"/>
    <p:sldId id="307" r:id="rId12"/>
    <p:sldId id="323" r:id="rId13"/>
    <p:sldId id="304" r:id="rId14"/>
    <p:sldId id="261" r:id="rId15"/>
    <p:sldId id="275" r:id="rId16"/>
    <p:sldId id="308" r:id="rId17"/>
    <p:sldId id="301" r:id="rId18"/>
    <p:sldId id="320" r:id="rId19"/>
    <p:sldId id="313" r:id="rId20"/>
    <p:sldId id="321" r:id="rId21"/>
    <p:sldId id="310" r:id="rId22"/>
    <p:sldId id="311" r:id="rId23"/>
    <p:sldId id="274" r:id="rId24"/>
    <p:sldId id="278" r:id="rId25"/>
  </p:sldIdLst>
  <p:sldSz cx="9144000" cy="5143500" type="screen16x9"/>
  <p:notesSz cx="6858000" cy="9144000"/>
  <p:embeddedFontLst>
    <p:embeddedFont>
      <p:font typeface="Advent Pro SemiBold" panose="020B0604020202020204" charset="0"/>
      <p:regular r:id="rId27"/>
      <p:bold r:id="rId28"/>
    </p:embeddedFont>
    <p:embeddedFont>
      <p:font typeface="Fira Sans Condensed Medium" panose="020B0603050000020004" pitchFamily="34" charset="0"/>
      <p:regular r:id="rId29"/>
      <p:bold r:id="rId30"/>
      <p:italic r:id="rId31"/>
      <p:boldItalic r:id="rId32"/>
    </p:embeddedFont>
    <p:embeddedFont>
      <p:font typeface="Fira Sans Extra Condensed Medium" panose="020B060402020202020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Livvic Light" pitchFamily="2" charset="0"/>
      <p:regular r:id="rId41"/>
      <p:italic r:id="rId42"/>
    </p:embeddedFont>
    <p:embeddedFont>
      <p:font typeface="Mangal Pro" panose="00000500000000000000" pitchFamily="2" charset="0"/>
      <p:regular r:id="rId43"/>
      <p:bold r:id="rId44"/>
    </p:embeddedFont>
    <p:embeddedFont>
      <p:font typeface="Maven Pro" panose="020B0604020202020204" charset="0"/>
      <p:regular r:id="rId45"/>
      <p:bold r:id="rId46"/>
    </p:embeddedFont>
    <p:embeddedFont>
      <p:font typeface="Nunito Light" pitchFamily="2" charset="0"/>
      <p:regular r:id="rId47"/>
      <p:italic r:id="rId48"/>
    </p:embeddedFont>
    <p:embeddedFont>
      <p:font typeface="Open Sans" panose="020B0606030504020204" pitchFamily="34" charset="0"/>
      <p:regular r:id="rId49"/>
      <p:bold r:id="rId50"/>
      <p:italic r:id="rId51"/>
      <p:boldItalic r:id="rId52"/>
    </p:embeddedFont>
    <p:embeddedFont>
      <p:font typeface="Share Tech"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D67A74-0103-419F-BC40-87A9E1CC2DCA}">
  <a:tblStyle styleId="{DCD67A74-0103-419F-BC40-87A9E1CC2D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15" autoAdjust="0"/>
  </p:normalViewPr>
  <p:slideViewPr>
    <p:cSldViewPr snapToGrid="0">
      <p:cViewPr varScale="1">
        <p:scale>
          <a:sx n="90" d="100"/>
          <a:sy n="90" d="100"/>
        </p:scale>
        <p:origin x="60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43FE0B-0DAC-42E5-9C64-5BCBDE4514E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33D71A9-0033-405D-A755-39EA133669C2}">
      <dgm:prSet phldrT="[Text]" custT="1"/>
      <dgm:spPr>
        <a:ln>
          <a:solidFill>
            <a:schemeClr val="accent3"/>
          </a:solidFill>
        </a:ln>
      </dgm:spPr>
      <dgm:t>
        <a:bodyPr/>
        <a:lstStyle/>
        <a:p>
          <a:r>
            <a:rPr lang="en-US" sz="2400" dirty="0">
              <a:solidFill>
                <a:schemeClr val="bg2"/>
              </a:solidFill>
              <a:latin typeface="Share Tech" panose="020B0604020202020204" charset="0"/>
            </a:rPr>
            <a:t>Missing Data Types</a:t>
          </a:r>
        </a:p>
      </dgm:t>
    </dgm:pt>
    <dgm:pt modelId="{56FD7D3D-6A44-4A83-9A15-17BF8AF490A4}" type="parTrans" cxnId="{FB89079B-674A-4BF2-80D8-D593483B7222}">
      <dgm:prSet/>
      <dgm:spPr/>
      <dgm:t>
        <a:bodyPr/>
        <a:lstStyle/>
        <a:p>
          <a:endParaRPr lang="en-US"/>
        </a:p>
      </dgm:t>
    </dgm:pt>
    <dgm:pt modelId="{1C55BE15-481F-4A56-B969-FCB79EF0017C}" type="sibTrans" cxnId="{FB89079B-674A-4BF2-80D8-D593483B7222}">
      <dgm:prSet/>
      <dgm:spPr/>
      <dgm:t>
        <a:bodyPr/>
        <a:lstStyle/>
        <a:p>
          <a:endParaRPr lang="en-US"/>
        </a:p>
      </dgm:t>
    </dgm:pt>
    <dgm:pt modelId="{D4A0E211-79A4-4EBB-85DF-D85B64807D67}">
      <dgm:prSet phldrT="[Text]" custT="1"/>
      <dgm:spPr>
        <a:ln>
          <a:solidFill>
            <a:schemeClr val="accent3"/>
          </a:solidFill>
        </a:ln>
      </dgm:spPr>
      <dgm: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Completely at Random (MCAR)</a:t>
          </a:r>
        </a:p>
      </dgm:t>
    </dgm:pt>
    <dgm:pt modelId="{B4497F4C-30B8-4A73-992A-EB8A5AC91077}" type="parTrans" cxnId="{F8E7BE06-03AD-4079-B6BE-BB88EF7A6ED7}">
      <dgm:prSet/>
      <dgm:spPr>
        <a:ln>
          <a:solidFill>
            <a:schemeClr val="accent2"/>
          </a:solidFill>
        </a:ln>
      </dgm:spPr>
      <dgm:t>
        <a:bodyPr/>
        <a:lstStyle/>
        <a:p>
          <a:endParaRPr lang="en-US"/>
        </a:p>
      </dgm:t>
    </dgm:pt>
    <dgm:pt modelId="{BC0CC893-BB2B-4244-8AC9-29B0DBE3F4F7}" type="sibTrans" cxnId="{F8E7BE06-03AD-4079-B6BE-BB88EF7A6ED7}">
      <dgm:prSet/>
      <dgm:spPr/>
      <dgm:t>
        <a:bodyPr/>
        <a:lstStyle/>
        <a:p>
          <a:endParaRPr lang="en-US"/>
        </a:p>
      </dgm:t>
    </dgm:pt>
    <dgm:pt modelId="{5B689AD4-9A3C-4305-874E-EA8552A6E1A9}">
      <dgm:prSet phldrT="[Text]" custT="1"/>
      <dgm:spPr>
        <a:ln>
          <a:solidFill>
            <a:schemeClr val="accent3"/>
          </a:solidFill>
        </a:ln>
      </dgm:spPr>
      <dgm:t>
        <a:bodyPr/>
        <a:lstStyle/>
        <a:p>
          <a:pPr>
            <a:buNone/>
          </a:pPr>
          <a:r>
            <a:rPr lang="en-US" sz="1600" dirty="0">
              <a:solidFill>
                <a:srgbClr val="FFFFFF"/>
              </a:solidFill>
              <a:latin typeface="Maven Pro" panose="020B0604020202020204" charset="0"/>
              <a:ea typeface="+mn-ea"/>
              <a:cs typeface="+mn-cs"/>
            </a:rPr>
            <a:t>Missing at Random (MAR)</a:t>
          </a:r>
          <a:endParaRPr lang="en-US" sz="1600" dirty="0"/>
        </a:p>
      </dgm:t>
    </dgm:pt>
    <dgm:pt modelId="{55236A52-DB4A-4674-B865-5360A6B97FFB}" type="parTrans" cxnId="{DBDC869E-9B52-46F1-B7AA-D636675E6D6D}">
      <dgm:prSet/>
      <dgm:spPr>
        <a:ln>
          <a:solidFill>
            <a:schemeClr val="accent2"/>
          </a:solidFill>
        </a:ln>
      </dgm:spPr>
      <dgm:t>
        <a:bodyPr/>
        <a:lstStyle/>
        <a:p>
          <a:endParaRPr lang="en-US"/>
        </a:p>
      </dgm:t>
    </dgm:pt>
    <dgm:pt modelId="{C943FB86-A154-48BD-9299-F0142C0F21E5}" type="sibTrans" cxnId="{DBDC869E-9B52-46F1-B7AA-D636675E6D6D}">
      <dgm:prSet/>
      <dgm:spPr/>
      <dgm:t>
        <a:bodyPr/>
        <a:lstStyle/>
        <a:p>
          <a:endParaRPr lang="en-US"/>
        </a:p>
      </dgm:t>
    </dgm:pt>
    <dgm:pt modelId="{648008AC-1E40-4AA6-9D6C-37662C7B6A5A}">
      <dgm:prSet phldrT="[Text]" custT="1"/>
      <dgm:spPr>
        <a:ln>
          <a:solidFill>
            <a:schemeClr val="accent3"/>
          </a:solidFill>
        </a:ln>
      </dgm:spPr>
      <dgm:t>
        <a:bodyPr/>
        <a:lstStyle/>
        <a:p>
          <a:pPr>
            <a:buNone/>
          </a:pPr>
          <a:r>
            <a:rPr lang="en-US" sz="1600" dirty="0">
              <a:solidFill>
                <a:srgbClr val="FFFFFF"/>
              </a:solidFill>
              <a:latin typeface="Maven Pro" panose="020B0604020202020204" charset="0"/>
              <a:ea typeface="+mn-ea"/>
              <a:cs typeface="+mn-cs"/>
            </a:rPr>
            <a:t>Missing Not at Random (MNAR)</a:t>
          </a:r>
          <a:endParaRPr lang="en-US" sz="1600" dirty="0"/>
        </a:p>
      </dgm:t>
    </dgm:pt>
    <dgm:pt modelId="{70B81FDC-4954-4F34-B541-053461C607D7}" type="parTrans" cxnId="{33C2EE58-3BA5-48AE-AFFE-708D975CAD85}">
      <dgm:prSet/>
      <dgm:spPr>
        <a:ln>
          <a:solidFill>
            <a:schemeClr val="accent2"/>
          </a:solidFill>
        </a:ln>
      </dgm:spPr>
      <dgm:t>
        <a:bodyPr/>
        <a:lstStyle/>
        <a:p>
          <a:endParaRPr lang="en-US"/>
        </a:p>
      </dgm:t>
    </dgm:pt>
    <dgm:pt modelId="{BC7EF8D1-0CF1-4B03-88E5-5F3B4F08C10E}" type="sibTrans" cxnId="{33C2EE58-3BA5-48AE-AFFE-708D975CAD85}">
      <dgm:prSet/>
      <dgm:spPr/>
      <dgm:t>
        <a:bodyPr/>
        <a:lstStyle/>
        <a:p>
          <a:endParaRPr lang="en-US"/>
        </a:p>
      </dgm:t>
    </dgm:pt>
    <dgm:pt modelId="{CA080B02-669C-4FBE-80FA-663D09528437}">
      <dgm:prSet phldrT="[Text]" custT="1"/>
      <dgm:spPr>
        <a:ln>
          <a:solidFill>
            <a:schemeClr val="accent3"/>
          </a:solidFill>
        </a:ln>
      </dgm:spPr>
      <dgm:t>
        <a:bodyPr/>
        <a:lstStyle/>
        <a:p>
          <a:pPr marL="0" lvl="0" indent="0" algn="ctr"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Missing independently of any other value</a:t>
          </a:r>
        </a:p>
      </dgm:t>
    </dgm:pt>
    <dgm:pt modelId="{B2F9D36C-E1CE-4350-8466-BABB696D4251}" type="parTrans" cxnId="{4946CEC8-D89F-42EB-A8AD-A9F177ED0165}">
      <dgm:prSet/>
      <dgm:spPr>
        <a:ln>
          <a:solidFill>
            <a:schemeClr val="accent2"/>
          </a:solidFill>
        </a:ln>
      </dgm:spPr>
      <dgm:t>
        <a:bodyPr/>
        <a:lstStyle/>
        <a:p>
          <a:endParaRPr lang="en-US"/>
        </a:p>
      </dgm:t>
    </dgm:pt>
    <dgm:pt modelId="{8665C7EF-641A-40E0-BCA7-F7A8D4F06E0C}" type="sibTrans" cxnId="{4946CEC8-D89F-42EB-A8AD-A9F177ED0165}">
      <dgm:prSet/>
      <dgm:spPr/>
      <dgm:t>
        <a:bodyPr/>
        <a:lstStyle/>
        <a:p>
          <a:endParaRPr lang="en-US"/>
        </a:p>
      </dgm:t>
    </dgm:pt>
    <dgm:pt modelId="{B040AF2E-DD1C-4ADB-80E0-5652AF6A0DB8}">
      <dgm:prSet phldrT="[Text]"/>
      <dgm:spPr>
        <a:ln>
          <a:solidFill>
            <a:schemeClr val="accent3"/>
          </a:solidFill>
        </a:ln>
      </dgm:spPr>
      <dgm:t>
        <a:bodyPr/>
        <a:lstStyle/>
        <a:p>
          <a:pPr>
            <a:buNone/>
          </a:pPr>
          <a:r>
            <a:rPr lang="en-US" dirty="0">
              <a:latin typeface="Maven Pro" panose="020B0604020202020204" charset="0"/>
            </a:rPr>
            <a:t>Values are missing depending on another value (e.g., height &amp; gender)</a:t>
          </a:r>
        </a:p>
      </dgm:t>
    </dgm:pt>
    <dgm:pt modelId="{F977B119-DBCE-4F18-ABF6-FD6C74755209}" type="parTrans" cxnId="{8F1DC984-5715-41C3-AE65-33184934894C}">
      <dgm:prSet/>
      <dgm:spPr>
        <a:ln>
          <a:solidFill>
            <a:schemeClr val="accent2"/>
          </a:solidFill>
        </a:ln>
      </dgm:spPr>
      <dgm:t>
        <a:bodyPr/>
        <a:lstStyle/>
        <a:p>
          <a:endParaRPr lang="en-US"/>
        </a:p>
      </dgm:t>
    </dgm:pt>
    <dgm:pt modelId="{22FD817F-AB10-43BB-B63C-43C09089474C}" type="sibTrans" cxnId="{8F1DC984-5715-41C3-AE65-33184934894C}">
      <dgm:prSet/>
      <dgm:spPr/>
      <dgm:t>
        <a:bodyPr/>
        <a:lstStyle/>
        <a:p>
          <a:endParaRPr lang="en-US"/>
        </a:p>
      </dgm:t>
    </dgm:pt>
    <dgm:pt modelId="{065CD7AE-C656-435E-BA81-3609162F66B0}">
      <dgm:prSet phldrT="[Text]"/>
      <dgm:spPr>
        <a:ln>
          <a:solidFill>
            <a:schemeClr val="accent3"/>
          </a:solidFill>
        </a:ln>
      </dgm:spPr>
      <dgm:t>
        <a:bodyPr/>
        <a:lstStyle/>
        <a:p>
          <a:pPr>
            <a:buNone/>
          </a:pPr>
          <a:r>
            <a:rPr lang="en-US" dirty="0">
              <a:latin typeface="Maven Pro" panose="020B0604020202020204" charset="0"/>
            </a:rPr>
            <a:t>Values are missing depending on their value (e.g., small height values are missing)</a:t>
          </a:r>
        </a:p>
      </dgm:t>
    </dgm:pt>
    <dgm:pt modelId="{FC17C2D4-6401-4102-9B8A-0861E60295BD}" type="parTrans" cxnId="{119E2D72-19F5-4CAE-A67C-EA374AE05D8E}">
      <dgm:prSet/>
      <dgm:spPr>
        <a:ln>
          <a:solidFill>
            <a:schemeClr val="accent2"/>
          </a:solidFill>
        </a:ln>
      </dgm:spPr>
      <dgm:t>
        <a:bodyPr/>
        <a:lstStyle/>
        <a:p>
          <a:endParaRPr lang="en-US"/>
        </a:p>
      </dgm:t>
    </dgm:pt>
    <dgm:pt modelId="{E2C6CD6F-509E-44DC-91BA-69502C54C3ED}" type="sibTrans" cxnId="{119E2D72-19F5-4CAE-A67C-EA374AE05D8E}">
      <dgm:prSet/>
      <dgm:spPr/>
      <dgm:t>
        <a:bodyPr/>
        <a:lstStyle/>
        <a:p>
          <a:endParaRPr lang="en-US"/>
        </a:p>
      </dgm:t>
    </dgm:pt>
    <dgm:pt modelId="{E69F6969-D167-4545-B7BB-8046FD1498C2}" type="pres">
      <dgm:prSet presAssocID="{CC43FE0B-0DAC-42E5-9C64-5BCBDE4514E3}" presName="hierChild1" presStyleCnt="0">
        <dgm:presLayoutVars>
          <dgm:orgChart val="1"/>
          <dgm:chPref val="1"/>
          <dgm:dir/>
          <dgm:animOne val="branch"/>
          <dgm:animLvl val="lvl"/>
          <dgm:resizeHandles/>
        </dgm:presLayoutVars>
      </dgm:prSet>
      <dgm:spPr/>
    </dgm:pt>
    <dgm:pt modelId="{00FED4CE-F7AD-4461-8DA1-82360A68DB7F}" type="pres">
      <dgm:prSet presAssocID="{C33D71A9-0033-405D-A755-39EA133669C2}" presName="hierRoot1" presStyleCnt="0">
        <dgm:presLayoutVars>
          <dgm:hierBranch val="init"/>
        </dgm:presLayoutVars>
      </dgm:prSet>
      <dgm:spPr/>
    </dgm:pt>
    <dgm:pt modelId="{39916B22-2255-4D38-983A-A7C26B756FB2}" type="pres">
      <dgm:prSet presAssocID="{C33D71A9-0033-405D-A755-39EA133669C2}" presName="rootComposite1" presStyleCnt="0"/>
      <dgm:spPr/>
    </dgm:pt>
    <dgm:pt modelId="{DD81DC3C-0FCC-42C9-8279-87617BCDCCA6}" type="pres">
      <dgm:prSet presAssocID="{C33D71A9-0033-405D-A755-39EA133669C2}" presName="rootText1" presStyleLbl="node0" presStyleIdx="0" presStyleCnt="1">
        <dgm:presLayoutVars>
          <dgm:chPref val="3"/>
        </dgm:presLayoutVars>
      </dgm:prSet>
      <dgm:spPr/>
    </dgm:pt>
    <dgm:pt modelId="{5AA35C37-D47E-47C4-BF0C-5DB998C01F25}" type="pres">
      <dgm:prSet presAssocID="{C33D71A9-0033-405D-A755-39EA133669C2}" presName="rootConnector1" presStyleLbl="node1" presStyleIdx="0" presStyleCnt="0"/>
      <dgm:spPr/>
    </dgm:pt>
    <dgm:pt modelId="{47DB50BB-C755-4E93-867B-FB7C84CE8C6B}" type="pres">
      <dgm:prSet presAssocID="{C33D71A9-0033-405D-A755-39EA133669C2}" presName="hierChild2" presStyleCnt="0"/>
      <dgm:spPr/>
    </dgm:pt>
    <dgm:pt modelId="{96F0ECEA-B644-48A1-94E9-121937C0A326}" type="pres">
      <dgm:prSet presAssocID="{B4497F4C-30B8-4A73-992A-EB8A5AC91077}" presName="Name37" presStyleLbl="parChTrans1D2" presStyleIdx="0" presStyleCnt="3"/>
      <dgm:spPr/>
    </dgm:pt>
    <dgm:pt modelId="{22DC5BA8-03EB-446C-89A9-72E174CD026D}" type="pres">
      <dgm:prSet presAssocID="{D4A0E211-79A4-4EBB-85DF-D85B64807D67}" presName="hierRoot2" presStyleCnt="0">
        <dgm:presLayoutVars>
          <dgm:hierBranch val="init"/>
        </dgm:presLayoutVars>
      </dgm:prSet>
      <dgm:spPr/>
    </dgm:pt>
    <dgm:pt modelId="{4E322196-792B-42C1-82C1-007458C08CBD}" type="pres">
      <dgm:prSet presAssocID="{D4A0E211-79A4-4EBB-85DF-D85B64807D67}" presName="rootComposite" presStyleCnt="0"/>
      <dgm:spPr/>
    </dgm:pt>
    <dgm:pt modelId="{8D629119-5DF0-4A82-ACB7-C33C71436F76}" type="pres">
      <dgm:prSet presAssocID="{D4A0E211-79A4-4EBB-85DF-D85B64807D67}" presName="rootText" presStyleLbl="node2" presStyleIdx="0" presStyleCnt="3" custLinFactNeighborY="-1311">
        <dgm:presLayoutVars>
          <dgm:chPref val="3"/>
        </dgm:presLayoutVars>
      </dgm:prSet>
      <dgm:spPr/>
    </dgm:pt>
    <dgm:pt modelId="{0BD0AF3B-2D30-4F97-A482-5F9FC5175B58}" type="pres">
      <dgm:prSet presAssocID="{D4A0E211-79A4-4EBB-85DF-D85B64807D67}" presName="rootConnector" presStyleLbl="node2" presStyleIdx="0" presStyleCnt="3"/>
      <dgm:spPr/>
    </dgm:pt>
    <dgm:pt modelId="{5EDA3E16-E6B6-4C1A-93A4-708FA4C14256}" type="pres">
      <dgm:prSet presAssocID="{D4A0E211-79A4-4EBB-85DF-D85B64807D67}" presName="hierChild4" presStyleCnt="0"/>
      <dgm:spPr/>
    </dgm:pt>
    <dgm:pt modelId="{DDC983B9-6725-4A52-912C-5F81F7084445}" type="pres">
      <dgm:prSet presAssocID="{B2F9D36C-E1CE-4350-8466-BABB696D4251}" presName="Name37" presStyleLbl="parChTrans1D3" presStyleIdx="0" presStyleCnt="3"/>
      <dgm:spPr/>
    </dgm:pt>
    <dgm:pt modelId="{6D47D369-B85C-4D60-B3CF-F17A4279C933}" type="pres">
      <dgm:prSet presAssocID="{CA080B02-669C-4FBE-80FA-663D09528437}" presName="hierRoot2" presStyleCnt="0">
        <dgm:presLayoutVars>
          <dgm:hierBranch val="init"/>
        </dgm:presLayoutVars>
      </dgm:prSet>
      <dgm:spPr/>
    </dgm:pt>
    <dgm:pt modelId="{AB71B0B0-E65C-49D5-9047-38670872DEC1}" type="pres">
      <dgm:prSet presAssocID="{CA080B02-669C-4FBE-80FA-663D09528437}" presName="rootComposite" presStyleCnt="0"/>
      <dgm:spPr/>
    </dgm:pt>
    <dgm:pt modelId="{15077A8C-E90C-4089-B910-F4DBEED958EA}" type="pres">
      <dgm:prSet presAssocID="{CA080B02-669C-4FBE-80FA-663D09528437}" presName="rootText" presStyleLbl="node3" presStyleIdx="0" presStyleCnt="3" custLinFactNeighborY="-578">
        <dgm:presLayoutVars>
          <dgm:chPref val="3"/>
        </dgm:presLayoutVars>
      </dgm:prSet>
      <dgm:spPr/>
    </dgm:pt>
    <dgm:pt modelId="{F57B6A54-BB5F-43D7-BB02-C207CCBED4DE}" type="pres">
      <dgm:prSet presAssocID="{CA080B02-669C-4FBE-80FA-663D09528437}" presName="rootConnector" presStyleLbl="node3" presStyleIdx="0" presStyleCnt="3"/>
      <dgm:spPr/>
    </dgm:pt>
    <dgm:pt modelId="{676162C9-CC6D-47B8-8121-7345708DDCC7}" type="pres">
      <dgm:prSet presAssocID="{CA080B02-669C-4FBE-80FA-663D09528437}" presName="hierChild4" presStyleCnt="0"/>
      <dgm:spPr/>
    </dgm:pt>
    <dgm:pt modelId="{ADEA263D-48FA-4B10-878D-C94734A1B4CD}" type="pres">
      <dgm:prSet presAssocID="{CA080B02-669C-4FBE-80FA-663D09528437}" presName="hierChild5" presStyleCnt="0"/>
      <dgm:spPr/>
    </dgm:pt>
    <dgm:pt modelId="{D684C0B5-4842-41BE-829D-80A1F5C548B6}" type="pres">
      <dgm:prSet presAssocID="{D4A0E211-79A4-4EBB-85DF-D85B64807D67}" presName="hierChild5" presStyleCnt="0"/>
      <dgm:spPr/>
    </dgm:pt>
    <dgm:pt modelId="{B6840136-4BCC-4D9F-9549-3E9CE5549FC9}" type="pres">
      <dgm:prSet presAssocID="{55236A52-DB4A-4674-B865-5360A6B97FFB}" presName="Name37" presStyleLbl="parChTrans1D2" presStyleIdx="1" presStyleCnt="3"/>
      <dgm:spPr/>
    </dgm:pt>
    <dgm:pt modelId="{8C951A09-F71B-4631-B67A-F3EAF21F7933}" type="pres">
      <dgm:prSet presAssocID="{5B689AD4-9A3C-4305-874E-EA8552A6E1A9}" presName="hierRoot2" presStyleCnt="0">
        <dgm:presLayoutVars>
          <dgm:hierBranch val="init"/>
        </dgm:presLayoutVars>
      </dgm:prSet>
      <dgm:spPr/>
    </dgm:pt>
    <dgm:pt modelId="{E962A52F-1882-4BD6-98C8-06FB42D937EE}" type="pres">
      <dgm:prSet presAssocID="{5B689AD4-9A3C-4305-874E-EA8552A6E1A9}" presName="rootComposite" presStyleCnt="0"/>
      <dgm:spPr/>
    </dgm:pt>
    <dgm:pt modelId="{D8B07239-FB84-4BAF-8885-B9AE0E056310}" type="pres">
      <dgm:prSet presAssocID="{5B689AD4-9A3C-4305-874E-EA8552A6E1A9}" presName="rootText" presStyleLbl="node2" presStyleIdx="1" presStyleCnt="3" custLinFactNeighborX="0">
        <dgm:presLayoutVars>
          <dgm:chPref val="3"/>
        </dgm:presLayoutVars>
      </dgm:prSet>
      <dgm:spPr/>
    </dgm:pt>
    <dgm:pt modelId="{81BD82FF-4B1E-4C4D-9903-0DC9EAA38189}" type="pres">
      <dgm:prSet presAssocID="{5B689AD4-9A3C-4305-874E-EA8552A6E1A9}" presName="rootConnector" presStyleLbl="node2" presStyleIdx="1" presStyleCnt="3"/>
      <dgm:spPr/>
    </dgm:pt>
    <dgm:pt modelId="{0F0821C1-BFC8-4EA9-A176-814F89440637}" type="pres">
      <dgm:prSet presAssocID="{5B689AD4-9A3C-4305-874E-EA8552A6E1A9}" presName="hierChild4" presStyleCnt="0"/>
      <dgm:spPr/>
    </dgm:pt>
    <dgm:pt modelId="{A035A16C-4DBB-49AD-91D3-DDBD787B185D}" type="pres">
      <dgm:prSet presAssocID="{F977B119-DBCE-4F18-ABF6-FD6C74755209}" presName="Name37" presStyleLbl="parChTrans1D3" presStyleIdx="1" presStyleCnt="3"/>
      <dgm:spPr/>
    </dgm:pt>
    <dgm:pt modelId="{6B808602-2F7B-4725-BD57-B2626EF1E1DD}" type="pres">
      <dgm:prSet presAssocID="{B040AF2E-DD1C-4ADB-80E0-5652AF6A0DB8}" presName="hierRoot2" presStyleCnt="0">
        <dgm:presLayoutVars>
          <dgm:hierBranch val="init"/>
        </dgm:presLayoutVars>
      </dgm:prSet>
      <dgm:spPr/>
    </dgm:pt>
    <dgm:pt modelId="{9A7CC28D-BDC0-4DDE-8E46-475F66DCADB9}" type="pres">
      <dgm:prSet presAssocID="{B040AF2E-DD1C-4ADB-80E0-5652AF6A0DB8}" presName="rootComposite" presStyleCnt="0"/>
      <dgm:spPr/>
    </dgm:pt>
    <dgm:pt modelId="{04365081-673E-463A-8F2E-66B8A19187BE}" type="pres">
      <dgm:prSet presAssocID="{B040AF2E-DD1C-4ADB-80E0-5652AF6A0DB8}" presName="rootText" presStyleLbl="node3" presStyleIdx="1" presStyleCnt="3">
        <dgm:presLayoutVars>
          <dgm:chPref val="3"/>
        </dgm:presLayoutVars>
      </dgm:prSet>
      <dgm:spPr/>
    </dgm:pt>
    <dgm:pt modelId="{3512E077-95FD-4B6D-88F0-E4A9DE3D3E68}" type="pres">
      <dgm:prSet presAssocID="{B040AF2E-DD1C-4ADB-80E0-5652AF6A0DB8}" presName="rootConnector" presStyleLbl="node3" presStyleIdx="1" presStyleCnt="3"/>
      <dgm:spPr/>
    </dgm:pt>
    <dgm:pt modelId="{EA630D26-AA99-4D2C-BA22-ED21E539F022}" type="pres">
      <dgm:prSet presAssocID="{B040AF2E-DD1C-4ADB-80E0-5652AF6A0DB8}" presName="hierChild4" presStyleCnt="0"/>
      <dgm:spPr/>
    </dgm:pt>
    <dgm:pt modelId="{EFD12B65-8CCC-4109-9A22-ACCB09DD810C}" type="pres">
      <dgm:prSet presAssocID="{B040AF2E-DD1C-4ADB-80E0-5652AF6A0DB8}" presName="hierChild5" presStyleCnt="0"/>
      <dgm:spPr/>
    </dgm:pt>
    <dgm:pt modelId="{0F9146EF-36E2-4198-8AF2-A790AA92B9C2}" type="pres">
      <dgm:prSet presAssocID="{5B689AD4-9A3C-4305-874E-EA8552A6E1A9}" presName="hierChild5" presStyleCnt="0"/>
      <dgm:spPr/>
    </dgm:pt>
    <dgm:pt modelId="{C6978CC1-629E-4A59-8A04-254B89DE41CE}" type="pres">
      <dgm:prSet presAssocID="{70B81FDC-4954-4F34-B541-053461C607D7}" presName="Name37" presStyleLbl="parChTrans1D2" presStyleIdx="2" presStyleCnt="3"/>
      <dgm:spPr/>
    </dgm:pt>
    <dgm:pt modelId="{D101F45F-2137-4F74-A412-7F3B19054664}" type="pres">
      <dgm:prSet presAssocID="{648008AC-1E40-4AA6-9D6C-37662C7B6A5A}" presName="hierRoot2" presStyleCnt="0">
        <dgm:presLayoutVars>
          <dgm:hierBranch val="init"/>
        </dgm:presLayoutVars>
      </dgm:prSet>
      <dgm:spPr/>
    </dgm:pt>
    <dgm:pt modelId="{FB9FE473-746D-4D35-80CF-B4961F91094C}" type="pres">
      <dgm:prSet presAssocID="{648008AC-1E40-4AA6-9D6C-37662C7B6A5A}" presName="rootComposite" presStyleCnt="0"/>
      <dgm:spPr/>
    </dgm:pt>
    <dgm:pt modelId="{050A4FEC-D0F9-41C9-9A59-9869157E48FA}" type="pres">
      <dgm:prSet presAssocID="{648008AC-1E40-4AA6-9D6C-37662C7B6A5A}" presName="rootText" presStyleLbl="node2" presStyleIdx="2" presStyleCnt="3">
        <dgm:presLayoutVars>
          <dgm:chPref val="3"/>
        </dgm:presLayoutVars>
      </dgm:prSet>
      <dgm:spPr/>
    </dgm:pt>
    <dgm:pt modelId="{8A9D3F59-535A-4C15-AC2B-F8AAECF5559C}" type="pres">
      <dgm:prSet presAssocID="{648008AC-1E40-4AA6-9D6C-37662C7B6A5A}" presName="rootConnector" presStyleLbl="node2" presStyleIdx="2" presStyleCnt="3"/>
      <dgm:spPr/>
    </dgm:pt>
    <dgm:pt modelId="{BF74D543-79FA-49EE-ABCD-62791FF1E321}" type="pres">
      <dgm:prSet presAssocID="{648008AC-1E40-4AA6-9D6C-37662C7B6A5A}" presName="hierChild4" presStyleCnt="0"/>
      <dgm:spPr/>
    </dgm:pt>
    <dgm:pt modelId="{A0DCAF0F-7EC2-4B9A-AA1B-2E926399CDCB}" type="pres">
      <dgm:prSet presAssocID="{FC17C2D4-6401-4102-9B8A-0861E60295BD}" presName="Name37" presStyleLbl="parChTrans1D3" presStyleIdx="2" presStyleCnt="3"/>
      <dgm:spPr/>
    </dgm:pt>
    <dgm:pt modelId="{C06C67A6-5C4F-4012-B264-4A1993DC8EB6}" type="pres">
      <dgm:prSet presAssocID="{065CD7AE-C656-435E-BA81-3609162F66B0}" presName="hierRoot2" presStyleCnt="0">
        <dgm:presLayoutVars>
          <dgm:hierBranch val="init"/>
        </dgm:presLayoutVars>
      </dgm:prSet>
      <dgm:spPr/>
    </dgm:pt>
    <dgm:pt modelId="{54F3961B-80B3-4D6B-AC17-702A75F5CC55}" type="pres">
      <dgm:prSet presAssocID="{065CD7AE-C656-435E-BA81-3609162F66B0}" presName="rootComposite" presStyleCnt="0"/>
      <dgm:spPr/>
    </dgm:pt>
    <dgm:pt modelId="{0D73ED15-2876-448F-8EB6-6587E0F27A4E}" type="pres">
      <dgm:prSet presAssocID="{065CD7AE-C656-435E-BA81-3609162F66B0}" presName="rootText" presStyleLbl="node3" presStyleIdx="2" presStyleCnt="3" custLinFactNeighborX="1213" custLinFactNeighborY="3716">
        <dgm:presLayoutVars>
          <dgm:chPref val="3"/>
        </dgm:presLayoutVars>
      </dgm:prSet>
      <dgm:spPr/>
    </dgm:pt>
    <dgm:pt modelId="{8D153B9F-BB8E-43A5-A945-F82B78E88F28}" type="pres">
      <dgm:prSet presAssocID="{065CD7AE-C656-435E-BA81-3609162F66B0}" presName="rootConnector" presStyleLbl="node3" presStyleIdx="2" presStyleCnt="3"/>
      <dgm:spPr/>
    </dgm:pt>
    <dgm:pt modelId="{A6F54767-C387-4398-9202-4DBE694FBA07}" type="pres">
      <dgm:prSet presAssocID="{065CD7AE-C656-435E-BA81-3609162F66B0}" presName="hierChild4" presStyleCnt="0"/>
      <dgm:spPr/>
    </dgm:pt>
    <dgm:pt modelId="{EB528405-1922-4796-8F54-D08108B13544}" type="pres">
      <dgm:prSet presAssocID="{065CD7AE-C656-435E-BA81-3609162F66B0}" presName="hierChild5" presStyleCnt="0"/>
      <dgm:spPr/>
    </dgm:pt>
    <dgm:pt modelId="{122A827C-1BC0-4B33-AF2D-410D05B72F04}" type="pres">
      <dgm:prSet presAssocID="{648008AC-1E40-4AA6-9D6C-37662C7B6A5A}" presName="hierChild5" presStyleCnt="0"/>
      <dgm:spPr/>
    </dgm:pt>
    <dgm:pt modelId="{B64B7296-E2A2-4D06-A2D2-A26A5A6ED2B1}" type="pres">
      <dgm:prSet presAssocID="{C33D71A9-0033-405D-A755-39EA133669C2}" presName="hierChild3" presStyleCnt="0"/>
      <dgm:spPr/>
    </dgm:pt>
  </dgm:ptLst>
  <dgm:cxnLst>
    <dgm:cxn modelId="{89A9AD02-79D6-49A2-B7AE-C2090174B288}" type="presOf" srcId="{5B689AD4-9A3C-4305-874E-EA8552A6E1A9}" destId="{81BD82FF-4B1E-4C4D-9903-0DC9EAA38189}" srcOrd="1" destOrd="0" presId="urn:microsoft.com/office/officeart/2005/8/layout/orgChart1"/>
    <dgm:cxn modelId="{E2BEAC06-B73E-49B3-B4CF-EFA9E7BBB25A}" type="presOf" srcId="{55236A52-DB4A-4674-B865-5360A6B97FFB}" destId="{B6840136-4BCC-4D9F-9549-3E9CE5549FC9}" srcOrd="0" destOrd="0" presId="urn:microsoft.com/office/officeart/2005/8/layout/orgChart1"/>
    <dgm:cxn modelId="{F8E7BE06-03AD-4079-B6BE-BB88EF7A6ED7}" srcId="{C33D71A9-0033-405D-A755-39EA133669C2}" destId="{D4A0E211-79A4-4EBB-85DF-D85B64807D67}" srcOrd="0" destOrd="0" parTransId="{B4497F4C-30B8-4A73-992A-EB8A5AC91077}" sibTransId="{BC0CC893-BB2B-4244-8AC9-29B0DBE3F4F7}"/>
    <dgm:cxn modelId="{64F45E1B-3746-408D-9944-7D037CA2D296}" type="presOf" srcId="{70B81FDC-4954-4F34-B541-053461C607D7}" destId="{C6978CC1-629E-4A59-8A04-254B89DE41CE}" srcOrd="0" destOrd="0" presId="urn:microsoft.com/office/officeart/2005/8/layout/orgChart1"/>
    <dgm:cxn modelId="{AB5F661F-40F4-4454-9219-0BE1A3F206A9}" type="presOf" srcId="{CC43FE0B-0DAC-42E5-9C64-5BCBDE4514E3}" destId="{E69F6969-D167-4545-B7BB-8046FD1498C2}" srcOrd="0" destOrd="0" presId="urn:microsoft.com/office/officeart/2005/8/layout/orgChart1"/>
    <dgm:cxn modelId="{C49AF534-0381-44FE-8164-3E03787FC2CF}" type="presOf" srcId="{C33D71A9-0033-405D-A755-39EA133669C2}" destId="{5AA35C37-D47E-47C4-BF0C-5DB998C01F25}" srcOrd="1" destOrd="0" presId="urn:microsoft.com/office/officeart/2005/8/layout/orgChart1"/>
    <dgm:cxn modelId="{488EB937-BA0D-4D81-B091-8BD4BF8595D1}" type="presOf" srcId="{B2F9D36C-E1CE-4350-8466-BABB696D4251}" destId="{DDC983B9-6725-4A52-912C-5F81F7084445}" srcOrd="0" destOrd="0" presId="urn:microsoft.com/office/officeart/2005/8/layout/orgChart1"/>
    <dgm:cxn modelId="{A7B49438-6EFE-4521-A36C-6A1F1DA6C6F6}" type="presOf" srcId="{D4A0E211-79A4-4EBB-85DF-D85B64807D67}" destId="{0BD0AF3B-2D30-4F97-A482-5F9FC5175B58}" srcOrd="1" destOrd="0" presId="urn:microsoft.com/office/officeart/2005/8/layout/orgChart1"/>
    <dgm:cxn modelId="{1C2E245C-1002-4C66-8E82-1FFE17EDAB4F}" type="presOf" srcId="{B040AF2E-DD1C-4ADB-80E0-5652AF6A0DB8}" destId="{3512E077-95FD-4B6D-88F0-E4A9DE3D3E68}" srcOrd="1" destOrd="0" presId="urn:microsoft.com/office/officeart/2005/8/layout/orgChart1"/>
    <dgm:cxn modelId="{AC5BB26A-1067-461C-ABF8-FF9FEAAF729E}" type="presOf" srcId="{D4A0E211-79A4-4EBB-85DF-D85B64807D67}" destId="{8D629119-5DF0-4A82-ACB7-C33C71436F76}" srcOrd="0" destOrd="0" presId="urn:microsoft.com/office/officeart/2005/8/layout/orgChart1"/>
    <dgm:cxn modelId="{0297046B-2335-480A-B7DB-8A9DD036AF91}" type="presOf" srcId="{CA080B02-669C-4FBE-80FA-663D09528437}" destId="{F57B6A54-BB5F-43D7-BB02-C207CCBED4DE}" srcOrd="1" destOrd="0" presId="urn:microsoft.com/office/officeart/2005/8/layout/orgChart1"/>
    <dgm:cxn modelId="{119E2D72-19F5-4CAE-A67C-EA374AE05D8E}" srcId="{648008AC-1E40-4AA6-9D6C-37662C7B6A5A}" destId="{065CD7AE-C656-435E-BA81-3609162F66B0}" srcOrd="0" destOrd="0" parTransId="{FC17C2D4-6401-4102-9B8A-0861E60295BD}" sibTransId="{E2C6CD6F-509E-44DC-91BA-69502C54C3ED}"/>
    <dgm:cxn modelId="{36BF1B78-D142-494A-9097-491E15FD40ED}" type="presOf" srcId="{FC17C2D4-6401-4102-9B8A-0861E60295BD}" destId="{A0DCAF0F-7EC2-4B9A-AA1B-2E926399CDCB}" srcOrd="0" destOrd="0" presId="urn:microsoft.com/office/officeart/2005/8/layout/orgChart1"/>
    <dgm:cxn modelId="{33C2EE58-3BA5-48AE-AFFE-708D975CAD85}" srcId="{C33D71A9-0033-405D-A755-39EA133669C2}" destId="{648008AC-1E40-4AA6-9D6C-37662C7B6A5A}" srcOrd="2" destOrd="0" parTransId="{70B81FDC-4954-4F34-B541-053461C607D7}" sibTransId="{BC7EF8D1-0CF1-4B03-88E5-5F3B4F08C10E}"/>
    <dgm:cxn modelId="{637EA67F-68F9-4645-BAC3-5570FCCE912E}" type="presOf" srcId="{648008AC-1E40-4AA6-9D6C-37662C7B6A5A}" destId="{8A9D3F59-535A-4C15-AC2B-F8AAECF5559C}" srcOrd="1" destOrd="0" presId="urn:microsoft.com/office/officeart/2005/8/layout/orgChart1"/>
    <dgm:cxn modelId="{8F1DC984-5715-41C3-AE65-33184934894C}" srcId="{5B689AD4-9A3C-4305-874E-EA8552A6E1A9}" destId="{B040AF2E-DD1C-4ADB-80E0-5652AF6A0DB8}" srcOrd="0" destOrd="0" parTransId="{F977B119-DBCE-4F18-ABF6-FD6C74755209}" sibTransId="{22FD817F-AB10-43BB-B63C-43C09089474C}"/>
    <dgm:cxn modelId="{1414148B-85AE-41B6-B9DF-EB56F8B8A784}" type="presOf" srcId="{5B689AD4-9A3C-4305-874E-EA8552A6E1A9}" destId="{D8B07239-FB84-4BAF-8885-B9AE0E056310}" srcOrd="0" destOrd="0" presId="urn:microsoft.com/office/officeart/2005/8/layout/orgChart1"/>
    <dgm:cxn modelId="{FA5FD796-BA23-42FE-9937-97D3A0F486F7}" type="presOf" srcId="{065CD7AE-C656-435E-BA81-3609162F66B0}" destId="{8D153B9F-BB8E-43A5-A945-F82B78E88F28}" srcOrd="1" destOrd="0" presId="urn:microsoft.com/office/officeart/2005/8/layout/orgChart1"/>
    <dgm:cxn modelId="{FB89079B-674A-4BF2-80D8-D593483B7222}" srcId="{CC43FE0B-0DAC-42E5-9C64-5BCBDE4514E3}" destId="{C33D71A9-0033-405D-A755-39EA133669C2}" srcOrd="0" destOrd="0" parTransId="{56FD7D3D-6A44-4A83-9A15-17BF8AF490A4}" sibTransId="{1C55BE15-481F-4A56-B969-FCB79EF0017C}"/>
    <dgm:cxn modelId="{DBDC869E-9B52-46F1-B7AA-D636675E6D6D}" srcId="{C33D71A9-0033-405D-A755-39EA133669C2}" destId="{5B689AD4-9A3C-4305-874E-EA8552A6E1A9}" srcOrd="1" destOrd="0" parTransId="{55236A52-DB4A-4674-B865-5360A6B97FFB}" sibTransId="{C943FB86-A154-48BD-9299-F0142C0F21E5}"/>
    <dgm:cxn modelId="{14656AA3-4291-453C-A8C3-10246147DA7D}" type="presOf" srcId="{B4497F4C-30B8-4A73-992A-EB8A5AC91077}" destId="{96F0ECEA-B644-48A1-94E9-121937C0A326}" srcOrd="0" destOrd="0" presId="urn:microsoft.com/office/officeart/2005/8/layout/orgChart1"/>
    <dgm:cxn modelId="{F52BC1B6-32FB-4BDF-A668-23F9DAE8C667}" type="presOf" srcId="{CA080B02-669C-4FBE-80FA-663D09528437}" destId="{15077A8C-E90C-4089-B910-F4DBEED958EA}" srcOrd="0" destOrd="0" presId="urn:microsoft.com/office/officeart/2005/8/layout/orgChart1"/>
    <dgm:cxn modelId="{4946CEC8-D89F-42EB-A8AD-A9F177ED0165}" srcId="{D4A0E211-79A4-4EBB-85DF-D85B64807D67}" destId="{CA080B02-669C-4FBE-80FA-663D09528437}" srcOrd="0" destOrd="0" parTransId="{B2F9D36C-E1CE-4350-8466-BABB696D4251}" sibTransId="{8665C7EF-641A-40E0-BCA7-F7A8D4F06E0C}"/>
    <dgm:cxn modelId="{BB8D3CC9-6877-48E7-AAB8-02264312DB46}" type="presOf" srcId="{C33D71A9-0033-405D-A755-39EA133669C2}" destId="{DD81DC3C-0FCC-42C9-8279-87617BCDCCA6}" srcOrd="0" destOrd="0" presId="urn:microsoft.com/office/officeart/2005/8/layout/orgChart1"/>
    <dgm:cxn modelId="{C31905CC-FC62-49EA-935A-0B92A8533FF7}" type="presOf" srcId="{648008AC-1E40-4AA6-9D6C-37662C7B6A5A}" destId="{050A4FEC-D0F9-41C9-9A59-9869157E48FA}" srcOrd="0" destOrd="0" presId="urn:microsoft.com/office/officeart/2005/8/layout/orgChart1"/>
    <dgm:cxn modelId="{535E0AD5-C5A3-4F72-A536-85AA41AE197B}" type="presOf" srcId="{B040AF2E-DD1C-4ADB-80E0-5652AF6A0DB8}" destId="{04365081-673E-463A-8F2E-66B8A19187BE}" srcOrd="0" destOrd="0" presId="urn:microsoft.com/office/officeart/2005/8/layout/orgChart1"/>
    <dgm:cxn modelId="{97A1EDE7-9B55-48B9-A83A-0FC82ED7F6CF}" type="presOf" srcId="{F977B119-DBCE-4F18-ABF6-FD6C74755209}" destId="{A035A16C-4DBB-49AD-91D3-DDBD787B185D}" srcOrd="0" destOrd="0" presId="urn:microsoft.com/office/officeart/2005/8/layout/orgChart1"/>
    <dgm:cxn modelId="{21605EF9-F5FA-4F92-96EF-A403E7135D61}" type="presOf" srcId="{065CD7AE-C656-435E-BA81-3609162F66B0}" destId="{0D73ED15-2876-448F-8EB6-6587E0F27A4E}" srcOrd="0" destOrd="0" presId="urn:microsoft.com/office/officeart/2005/8/layout/orgChart1"/>
    <dgm:cxn modelId="{1745C9CA-1BBE-4BBA-97EC-3D1AE6508316}" type="presParOf" srcId="{E69F6969-D167-4545-B7BB-8046FD1498C2}" destId="{00FED4CE-F7AD-4461-8DA1-82360A68DB7F}" srcOrd="0" destOrd="0" presId="urn:microsoft.com/office/officeart/2005/8/layout/orgChart1"/>
    <dgm:cxn modelId="{952D8D94-1D28-4981-9522-156284A39D1F}" type="presParOf" srcId="{00FED4CE-F7AD-4461-8DA1-82360A68DB7F}" destId="{39916B22-2255-4D38-983A-A7C26B756FB2}" srcOrd="0" destOrd="0" presId="urn:microsoft.com/office/officeart/2005/8/layout/orgChart1"/>
    <dgm:cxn modelId="{487EDC13-9A2D-4F66-9699-CDE573E14336}" type="presParOf" srcId="{39916B22-2255-4D38-983A-A7C26B756FB2}" destId="{DD81DC3C-0FCC-42C9-8279-87617BCDCCA6}" srcOrd="0" destOrd="0" presId="urn:microsoft.com/office/officeart/2005/8/layout/orgChart1"/>
    <dgm:cxn modelId="{18A19678-E2DB-454E-95BD-E0B209874BB4}" type="presParOf" srcId="{39916B22-2255-4D38-983A-A7C26B756FB2}" destId="{5AA35C37-D47E-47C4-BF0C-5DB998C01F25}" srcOrd="1" destOrd="0" presId="urn:microsoft.com/office/officeart/2005/8/layout/orgChart1"/>
    <dgm:cxn modelId="{8247ACC3-8D95-46B0-AD03-2C8D30253E6E}" type="presParOf" srcId="{00FED4CE-F7AD-4461-8DA1-82360A68DB7F}" destId="{47DB50BB-C755-4E93-867B-FB7C84CE8C6B}" srcOrd="1" destOrd="0" presId="urn:microsoft.com/office/officeart/2005/8/layout/orgChart1"/>
    <dgm:cxn modelId="{671BAA11-6F86-4FB2-9034-B6AC73B3243D}" type="presParOf" srcId="{47DB50BB-C755-4E93-867B-FB7C84CE8C6B}" destId="{96F0ECEA-B644-48A1-94E9-121937C0A326}" srcOrd="0" destOrd="0" presId="urn:microsoft.com/office/officeart/2005/8/layout/orgChart1"/>
    <dgm:cxn modelId="{D077FD8E-AFCF-458B-B189-9EE40CC2F7E0}" type="presParOf" srcId="{47DB50BB-C755-4E93-867B-FB7C84CE8C6B}" destId="{22DC5BA8-03EB-446C-89A9-72E174CD026D}" srcOrd="1" destOrd="0" presId="urn:microsoft.com/office/officeart/2005/8/layout/orgChart1"/>
    <dgm:cxn modelId="{69F82A41-F8F7-4E6A-ABA3-530FB9F51325}" type="presParOf" srcId="{22DC5BA8-03EB-446C-89A9-72E174CD026D}" destId="{4E322196-792B-42C1-82C1-007458C08CBD}" srcOrd="0" destOrd="0" presId="urn:microsoft.com/office/officeart/2005/8/layout/orgChart1"/>
    <dgm:cxn modelId="{D1ACC26B-ADCC-48BD-ABA4-E1323A2389E7}" type="presParOf" srcId="{4E322196-792B-42C1-82C1-007458C08CBD}" destId="{8D629119-5DF0-4A82-ACB7-C33C71436F76}" srcOrd="0" destOrd="0" presId="urn:microsoft.com/office/officeart/2005/8/layout/orgChart1"/>
    <dgm:cxn modelId="{252FB812-E2F7-45A4-9500-97D096BC7FD1}" type="presParOf" srcId="{4E322196-792B-42C1-82C1-007458C08CBD}" destId="{0BD0AF3B-2D30-4F97-A482-5F9FC5175B58}" srcOrd="1" destOrd="0" presId="urn:microsoft.com/office/officeart/2005/8/layout/orgChart1"/>
    <dgm:cxn modelId="{C4A466AE-47F9-4D55-B2E6-3E37D75F1DFA}" type="presParOf" srcId="{22DC5BA8-03EB-446C-89A9-72E174CD026D}" destId="{5EDA3E16-E6B6-4C1A-93A4-708FA4C14256}" srcOrd="1" destOrd="0" presId="urn:microsoft.com/office/officeart/2005/8/layout/orgChart1"/>
    <dgm:cxn modelId="{59037C34-6118-4AF3-A373-B78B8CCEE070}" type="presParOf" srcId="{5EDA3E16-E6B6-4C1A-93A4-708FA4C14256}" destId="{DDC983B9-6725-4A52-912C-5F81F7084445}" srcOrd="0" destOrd="0" presId="urn:microsoft.com/office/officeart/2005/8/layout/orgChart1"/>
    <dgm:cxn modelId="{CC003657-43BC-4E0D-9BD3-850384B4531E}" type="presParOf" srcId="{5EDA3E16-E6B6-4C1A-93A4-708FA4C14256}" destId="{6D47D369-B85C-4D60-B3CF-F17A4279C933}" srcOrd="1" destOrd="0" presId="urn:microsoft.com/office/officeart/2005/8/layout/orgChart1"/>
    <dgm:cxn modelId="{0C7FEED1-3D72-4A1A-99EA-1E0424728F5F}" type="presParOf" srcId="{6D47D369-B85C-4D60-B3CF-F17A4279C933}" destId="{AB71B0B0-E65C-49D5-9047-38670872DEC1}" srcOrd="0" destOrd="0" presId="urn:microsoft.com/office/officeart/2005/8/layout/orgChart1"/>
    <dgm:cxn modelId="{926E2784-5D82-48A2-92DA-5DAB194CCFE5}" type="presParOf" srcId="{AB71B0B0-E65C-49D5-9047-38670872DEC1}" destId="{15077A8C-E90C-4089-B910-F4DBEED958EA}" srcOrd="0" destOrd="0" presId="urn:microsoft.com/office/officeart/2005/8/layout/orgChart1"/>
    <dgm:cxn modelId="{BD2A9B6C-4BA5-4D1E-BC8D-24BF16BEA905}" type="presParOf" srcId="{AB71B0B0-E65C-49D5-9047-38670872DEC1}" destId="{F57B6A54-BB5F-43D7-BB02-C207CCBED4DE}" srcOrd="1" destOrd="0" presId="urn:microsoft.com/office/officeart/2005/8/layout/orgChart1"/>
    <dgm:cxn modelId="{FC25640E-86D3-42F1-B510-3B46094971BF}" type="presParOf" srcId="{6D47D369-B85C-4D60-B3CF-F17A4279C933}" destId="{676162C9-CC6D-47B8-8121-7345708DDCC7}" srcOrd="1" destOrd="0" presId="urn:microsoft.com/office/officeart/2005/8/layout/orgChart1"/>
    <dgm:cxn modelId="{2DD4580A-5763-4F3E-8CAF-770511291A33}" type="presParOf" srcId="{6D47D369-B85C-4D60-B3CF-F17A4279C933}" destId="{ADEA263D-48FA-4B10-878D-C94734A1B4CD}" srcOrd="2" destOrd="0" presId="urn:microsoft.com/office/officeart/2005/8/layout/orgChart1"/>
    <dgm:cxn modelId="{70A1366A-015D-4892-85FA-B970EDFAA52D}" type="presParOf" srcId="{22DC5BA8-03EB-446C-89A9-72E174CD026D}" destId="{D684C0B5-4842-41BE-829D-80A1F5C548B6}" srcOrd="2" destOrd="0" presId="urn:microsoft.com/office/officeart/2005/8/layout/orgChart1"/>
    <dgm:cxn modelId="{1936347E-54AD-44CA-8B56-B6F38C06D3AF}" type="presParOf" srcId="{47DB50BB-C755-4E93-867B-FB7C84CE8C6B}" destId="{B6840136-4BCC-4D9F-9549-3E9CE5549FC9}" srcOrd="2" destOrd="0" presId="urn:microsoft.com/office/officeart/2005/8/layout/orgChart1"/>
    <dgm:cxn modelId="{1ABD8607-444A-423D-8CC9-53C39FFCC32E}" type="presParOf" srcId="{47DB50BB-C755-4E93-867B-FB7C84CE8C6B}" destId="{8C951A09-F71B-4631-B67A-F3EAF21F7933}" srcOrd="3" destOrd="0" presId="urn:microsoft.com/office/officeart/2005/8/layout/orgChart1"/>
    <dgm:cxn modelId="{FF833EA6-5B98-48E6-9857-668C70008750}" type="presParOf" srcId="{8C951A09-F71B-4631-B67A-F3EAF21F7933}" destId="{E962A52F-1882-4BD6-98C8-06FB42D937EE}" srcOrd="0" destOrd="0" presId="urn:microsoft.com/office/officeart/2005/8/layout/orgChart1"/>
    <dgm:cxn modelId="{6DD3E477-1E97-4D9D-8764-196F54E72659}" type="presParOf" srcId="{E962A52F-1882-4BD6-98C8-06FB42D937EE}" destId="{D8B07239-FB84-4BAF-8885-B9AE0E056310}" srcOrd="0" destOrd="0" presId="urn:microsoft.com/office/officeart/2005/8/layout/orgChart1"/>
    <dgm:cxn modelId="{AB8F1BB9-BBAB-4329-8D43-73455D664060}" type="presParOf" srcId="{E962A52F-1882-4BD6-98C8-06FB42D937EE}" destId="{81BD82FF-4B1E-4C4D-9903-0DC9EAA38189}" srcOrd="1" destOrd="0" presId="urn:microsoft.com/office/officeart/2005/8/layout/orgChart1"/>
    <dgm:cxn modelId="{E2388B24-D88F-4217-B00A-3A78F538F518}" type="presParOf" srcId="{8C951A09-F71B-4631-B67A-F3EAF21F7933}" destId="{0F0821C1-BFC8-4EA9-A176-814F89440637}" srcOrd="1" destOrd="0" presId="urn:microsoft.com/office/officeart/2005/8/layout/orgChart1"/>
    <dgm:cxn modelId="{24B595F7-8277-42B3-8F33-3CE969A8D636}" type="presParOf" srcId="{0F0821C1-BFC8-4EA9-A176-814F89440637}" destId="{A035A16C-4DBB-49AD-91D3-DDBD787B185D}" srcOrd="0" destOrd="0" presId="urn:microsoft.com/office/officeart/2005/8/layout/orgChart1"/>
    <dgm:cxn modelId="{8E849A6F-8CA2-429D-9BE9-2F3061EBF6E7}" type="presParOf" srcId="{0F0821C1-BFC8-4EA9-A176-814F89440637}" destId="{6B808602-2F7B-4725-BD57-B2626EF1E1DD}" srcOrd="1" destOrd="0" presId="urn:microsoft.com/office/officeart/2005/8/layout/orgChart1"/>
    <dgm:cxn modelId="{DD9DC203-B92B-4EAD-95F6-D66650E60B98}" type="presParOf" srcId="{6B808602-2F7B-4725-BD57-B2626EF1E1DD}" destId="{9A7CC28D-BDC0-4DDE-8E46-475F66DCADB9}" srcOrd="0" destOrd="0" presId="urn:microsoft.com/office/officeart/2005/8/layout/orgChart1"/>
    <dgm:cxn modelId="{DE86BF0D-A7E1-4A06-A0F7-23020A0E27BC}" type="presParOf" srcId="{9A7CC28D-BDC0-4DDE-8E46-475F66DCADB9}" destId="{04365081-673E-463A-8F2E-66B8A19187BE}" srcOrd="0" destOrd="0" presId="urn:microsoft.com/office/officeart/2005/8/layout/orgChart1"/>
    <dgm:cxn modelId="{A7798523-EC0C-4AA0-A744-A2F7F5024F25}" type="presParOf" srcId="{9A7CC28D-BDC0-4DDE-8E46-475F66DCADB9}" destId="{3512E077-95FD-4B6D-88F0-E4A9DE3D3E68}" srcOrd="1" destOrd="0" presId="urn:microsoft.com/office/officeart/2005/8/layout/orgChart1"/>
    <dgm:cxn modelId="{09A182E6-D067-484A-9913-0586F2F11F46}" type="presParOf" srcId="{6B808602-2F7B-4725-BD57-B2626EF1E1DD}" destId="{EA630D26-AA99-4D2C-BA22-ED21E539F022}" srcOrd="1" destOrd="0" presId="urn:microsoft.com/office/officeart/2005/8/layout/orgChart1"/>
    <dgm:cxn modelId="{25622E60-7B31-4D28-A74F-7B89797BE169}" type="presParOf" srcId="{6B808602-2F7B-4725-BD57-B2626EF1E1DD}" destId="{EFD12B65-8CCC-4109-9A22-ACCB09DD810C}" srcOrd="2" destOrd="0" presId="urn:microsoft.com/office/officeart/2005/8/layout/orgChart1"/>
    <dgm:cxn modelId="{81B87716-521D-43FB-A115-16D8A58915A9}" type="presParOf" srcId="{8C951A09-F71B-4631-B67A-F3EAF21F7933}" destId="{0F9146EF-36E2-4198-8AF2-A790AA92B9C2}" srcOrd="2" destOrd="0" presId="urn:microsoft.com/office/officeart/2005/8/layout/orgChart1"/>
    <dgm:cxn modelId="{0F3A1B12-5C08-44C5-9667-9296E8877312}" type="presParOf" srcId="{47DB50BB-C755-4E93-867B-FB7C84CE8C6B}" destId="{C6978CC1-629E-4A59-8A04-254B89DE41CE}" srcOrd="4" destOrd="0" presId="urn:microsoft.com/office/officeart/2005/8/layout/orgChart1"/>
    <dgm:cxn modelId="{C3B5A1F7-C748-45CF-92DF-0D8427382C2D}" type="presParOf" srcId="{47DB50BB-C755-4E93-867B-FB7C84CE8C6B}" destId="{D101F45F-2137-4F74-A412-7F3B19054664}" srcOrd="5" destOrd="0" presId="urn:microsoft.com/office/officeart/2005/8/layout/orgChart1"/>
    <dgm:cxn modelId="{87DA93FB-68D6-450C-A1A4-EA132C7EB2EA}" type="presParOf" srcId="{D101F45F-2137-4F74-A412-7F3B19054664}" destId="{FB9FE473-746D-4D35-80CF-B4961F91094C}" srcOrd="0" destOrd="0" presId="urn:microsoft.com/office/officeart/2005/8/layout/orgChart1"/>
    <dgm:cxn modelId="{94642B74-6146-408E-A2D8-8F2EB305CD70}" type="presParOf" srcId="{FB9FE473-746D-4D35-80CF-B4961F91094C}" destId="{050A4FEC-D0F9-41C9-9A59-9869157E48FA}" srcOrd="0" destOrd="0" presId="urn:microsoft.com/office/officeart/2005/8/layout/orgChart1"/>
    <dgm:cxn modelId="{E971C29D-7EAA-4EBD-A40D-FEB8E0F3BE10}" type="presParOf" srcId="{FB9FE473-746D-4D35-80CF-B4961F91094C}" destId="{8A9D3F59-535A-4C15-AC2B-F8AAECF5559C}" srcOrd="1" destOrd="0" presId="urn:microsoft.com/office/officeart/2005/8/layout/orgChart1"/>
    <dgm:cxn modelId="{A6742828-5DC7-4062-9421-3A85E8432344}" type="presParOf" srcId="{D101F45F-2137-4F74-A412-7F3B19054664}" destId="{BF74D543-79FA-49EE-ABCD-62791FF1E321}" srcOrd="1" destOrd="0" presId="urn:microsoft.com/office/officeart/2005/8/layout/orgChart1"/>
    <dgm:cxn modelId="{6468F28A-9FB2-4F5A-8548-735A7013DC14}" type="presParOf" srcId="{BF74D543-79FA-49EE-ABCD-62791FF1E321}" destId="{A0DCAF0F-7EC2-4B9A-AA1B-2E926399CDCB}" srcOrd="0" destOrd="0" presId="urn:microsoft.com/office/officeart/2005/8/layout/orgChart1"/>
    <dgm:cxn modelId="{A448CF5F-E010-4A7F-A2D9-CC6F92C65D55}" type="presParOf" srcId="{BF74D543-79FA-49EE-ABCD-62791FF1E321}" destId="{C06C67A6-5C4F-4012-B264-4A1993DC8EB6}" srcOrd="1" destOrd="0" presId="urn:microsoft.com/office/officeart/2005/8/layout/orgChart1"/>
    <dgm:cxn modelId="{E2F1A61C-BCA6-4AA6-A8D6-452F5B282547}" type="presParOf" srcId="{C06C67A6-5C4F-4012-B264-4A1993DC8EB6}" destId="{54F3961B-80B3-4D6B-AC17-702A75F5CC55}" srcOrd="0" destOrd="0" presId="urn:microsoft.com/office/officeart/2005/8/layout/orgChart1"/>
    <dgm:cxn modelId="{56EE0051-D412-4050-8FF8-BA7FC22E9F88}" type="presParOf" srcId="{54F3961B-80B3-4D6B-AC17-702A75F5CC55}" destId="{0D73ED15-2876-448F-8EB6-6587E0F27A4E}" srcOrd="0" destOrd="0" presId="urn:microsoft.com/office/officeart/2005/8/layout/orgChart1"/>
    <dgm:cxn modelId="{6C6B6AD9-3AB0-4F4C-BCF0-0AD73184F0AA}" type="presParOf" srcId="{54F3961B-80B3-4D6B-AC17-702A75F5CC55}" destId="{8D153B9F-BB8E-43A5-A945-F82B78E88F28}" srcOrd="1" destOrd="0" presId="urn:microsoft.com/office/officeart/2005/8/layout/orgChart1"/>
    <dgm:cxn modelId="{7D6901A0-C16B-42DC-A030-18DB6E84AF79}" type="presParOf" srcId="{C06C67A6-5C4F-4012-B264-4A1993DC8EB6}" destId="{A6F54767-C387-4398-9202-4DBE694FBA07}" srcOrd="1" destOrd="0" presId="urn:microsoft.com/office/officeart/2005/8/layout/orgChart1"/>
    <dgm:cxn modelId="{83C839FC-DCA4-4D3D-AF6B-97DFB92BED5B}" type="presParOf" srcId="{C06C67A6-5C4F-4012-B264-4A1993DC8EB6}" destId="{EB528405-1922-4796-8F54-D08108B13544}" srcOrd="2" destOrd="0" presId="urn:microsoft.com/office/officeart/2005/8/layout/orgChart1"/>
    <dgm:cxn modelId="{4EB2C214-157C-4E40-A3C8-78D3FEF0CB75}" type="presParOf" srcId="{D101F45F-2137-4F74-A412-7F3B19054664}" destId="{122A827C-1BC0-4B33-AF2D-410D05B72F04}" srcOrd="2" destOrd="0" presId="urn:microsoft.com/office/officeart/2005/8/layout/orgChart1"/>
    <dgm:cxn modelId="{7A7A1C39-B53C-4A30-8868-C9EA4D920BC0}" type="presParOf" srcId="{00FED4CE-F7AD-4461-8DA1-82360A68DB7F}" destId="{B64B7296-E2A2-4D06-A2D2-A26A5A6ED2B1}"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43FE0B-0DAC-42E5-9C64-5BCBDE4514E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33D71A9-0033-405D-A755-39EA133669C2}">
      <dgm:prSet phldrT="[Text]" custT="1"/>
      <dgm:spPr>
        <a:ln>
          <a:solidFill>
            <a:schemeClr val="accent3"/>
          </a:solidFill>
        </a:ln>
      </dgm:spPr>
      <dgm:t>
        <a:bodyPr/>
        <a:lstStyle/>
        <a:p>
          <a:r>
            <a:rPr lang="en-US" sz="2400" dirty="0">
              <a:solidFill>
                <a:schemeClr val="bg2"/>
              </a:solidFill>
              <a:latin typeface="Share Tech" panose="020B0604020202020204" charset="0"/>
            </a:rPr>
            <a:t>Missing Data Types</a:t>
          </a:r>
        </a:p>
      </dgm:t>
    </dgm:pt>
    <dgm:pt modelId="{56FD7D3D-6A44-4A83-9A15-17BF8AF490A4}" type="parTrans" cxnId="{FB89079B-674A-4BF2-80D8-D593483B7222}">
      <dgm:prSet/>
      <dgm:spPr/>
      <dgm:t>
        <a:bodyPr/>
        <a:lstStyle/>
        <a:p>
          <a:endParaRPr lang="en-US"/>
        </a:p>
      </dgm:t>
    </dgm:pt>
    <dgm:pt modelId="{1C55BE15-481F-4A56-B969-FCB79EF0017C}" type="sibTrans" cxnId="{FB89079B-674A-4BF2-80D8-D593483B7222}">
      <dgm:prSet/>
      <dgm:spPr/>
      <dgm:t>
        <a:bodyPr/>
        <a:lstStyle/>
        <a:p>
          <a:endParaRPr lang="en-US"/>
        </a:p>
      </dgm:t>
    </dgm:pt>
    <dgm:pt modelId="{D4A0E211-79A4-4EBB-85DF-D85B64807D67}">
      <dgm:prSet phldrT="[Text]" custT="1"/>
      <dgm:spPr>
        <a:ln>
          <a:solidFill>
            <a:schemeClr val="accent3"/>
          </a:solidFill>
        </a:ln>
      </dgm:spPr>
      <dgm: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Completely at Random (MCAR)</a:t>
          </a:r>
        </a:p>
      </dgm:t>
    </dgm:pt>
    <dgm:pt modelId="{B4497F4C-30B8-4A73-992A-EB8A5AC91077}" type="parTrans" cxnId="{F8E7BE06-03AD-4079-B6BE-BB88EF7A6ED7}">
      <dgm:prSet/>
      <dgm:spPr>
        <a:ln>
          <a:solidFill>
            <a:schemeClr val="accent2"/>
          </a:solidFill>
        </a:ln>
      </dgm:spPr>
      <dgm:t>
        <a:bodyPr/>
        <a:lstStyle/>
        <a:p>
          <a:endParaRPr lang="en-US"/>
        </a:p>
      </dgm:t>
    </dgm:pt>
    <dgm:pt modelId="{BC0CC893-BB2B-4244-8AC9-29B0DBE3F4F7}" type="sibTrans" cxnId="{F8E7BE06-03AD-4079-B6BE-BB88EF7A6ED7}">
      <dgm:prSet/>
      <dgm:spPr/>
      <dgm:t>
        <a:bodyPr/>
        <a:lstStyle/>
        <a:p>
          <a:endParaRPr lang="en-US"/>
        </a:p>
      </dgm:t>
    </dgm:pt>
    <dgm:pt modelId="{5B689AD4-9A3C-4305-874E-EA8552A6E1A9}">
      <dgm:prSet phldrT="[Text]" custT="1"/>
      <dgm:spPr>
        <a:ln>
          <a:solidFill>
            <a:schemeClr val="accent3"/>
          </a:solidFill>
        </a:ln>
      </dgm:spPr>
      <dgm:t>
        <a:bodyPr/>
        <a:lstStyle/>
        <a:p>
          <a:pPr>
            <a:buNone/>
          </a:pPr>
          <a:r>
            <a:rPr lang="en-US" sz="1600" dirty="0">
              <a:solidFill>
                <a:srgbClr val="FFFFFF"/>
              </a:solidFill>
              <a:latin typeface="Maven Pro" panose="020B0604020202020204" charset="0"/>
              <a:ea typeface="+mn-ea"/>
              <a:cs typeface="+mn-cs"/>
            </a:rPr>
            <a:t>Missing at Random (MAR)</a:t>
          </a:r>
          <a:endParaRPr lang="en-US" sz="1600" dirty="0"/>
        </a:p>
      </dgm:t>
    </dgm:pt>
    <dgm:pt modelId="{55236A52-DB4A-4674-B865-5360A6B97FFB}" type="parTrans" cxnId="{DBDC869E-9B52-46F1-B7AA-D636675E6D6D}">
      <dgm:prSet/>
      <dgm:spPr>
        <a:ln>
          <a:solidFill>
            <a:schemeClr val="accent2"/>
          </a:solidFill>
        </a:ln>
      </dgm:spPr>
      <dgm:t>
        <a:bodyPr/>
        <a:lstStyle/>
        <a:p>
          <a:endParaRPr lang="en-US"/>
        </a:p>
      </dgm:t>
    </dgm:pt>
    <dgm:pt modelId="{C943FB86-A154-48BD-9299-F0142C0F21E5}" type="sibTrans" cxnId="{DBDC869E-9B52-46F1-B7AA-D636675E6D6D}">
      <dgm:prSet/>
      <dgm:spPr/>
      <dgm:t>
        <a:bodyPr/>
        <a:lstStyle/>
        <a:p>
          <a:endParaRPr lang="en-US"/>
        </a:p>
      </dgm:t>
    </dgm:pt>
    <dgm:pt modelId="{648008AC-1E40-4AA6-9D6C-37662C7B6A5A}">
      <dgm:prSet phldrT="[Text]" custT="1"/>
      <dgm:spPr>
        <a:ln>
          <a:solidFill>
            <a:schemeClr val="accent3"/>
          </a:solidFill>
        </a:ln>
      </dgm:spPr>
      <dgm:t>
        <a:bodyPr/>
        <a:lstStyle/>
        <a:p>
          <a:pPr>
            <a:buNone/>
          </a:pPr>
          <a:r>
            <a:rPr lang="en-US" sz="1600" dirty="0">
              <a:solidFill>
                <a:srgbClr val="FFFFFF"/>
              </a:solidFill>
              <a:latin typeface="Maven Pro" panose="020B0604020202020204" charset="0"/>
              <a:ea typeface="+mn-ea"/>
              <a:cs typeface="+mn-cs"/>
            </a:rPr>
            <a:t>Missing Not at Random (MNAR)</a:t>
          </a:r>
          <a:endParaRPr lang="en-US" sz="1600" dirty="0"/>
        </a:p>
      </dgm:t>
    </dgm:pt>
    <dgm:pt modelId="{70B81FDC-4954-4F34-B541-053461C607D7}" type="parTrans" cxnId="{33C2EE58-3BA5-48AE-AFFE-708D975CAD85}">
      <dgm:prSet/>
      <dgm:spPr>
        <a:ln>
          <a:solidFill>
            <a:schemeClr val="accent2"/>
          </a:solidFill>
        </a:ln>
      </dgm:spPr>
      <dgm:t>
        <a:bodyPr/>
        <a:lstStyle/>
        <a:p>
          <a:endParaRPr lang="en-US"/>
        </a:p>
      </dgm:t>
    </dgm:pt>
    <dgm:pt modelId="{BC7EF8D1-0CF1-4B03-88E5-5F3B4F08C10E}" type="sibTrans" cxnId="{33C2EE58-3BA5-48AE-AFFE-708D975CAD85}">
      <dgm:prSet/>
      <dgm:spPr/>
      <dgm:t>
        <a:bodyPr/>
        <a:lstStyle/>
        <a:p>
          <a:endParaRPr lang="en-US"/>
        </a:p>
      </dgm:t>
    </dgm:pt>
    <dgm:pt modelId="{E69F6969-D167-4545-B7BB-8046FD1498C2}" type="pres">
      <dgm:prSet presAssocID="{CC43FE0B-0DAC-42E5-9C64-5BCBDE4514E3}" presName="hierChild1" presStyleCnt="0">
        <dgm:presLayoutVars>
          <dgm:orgChart val="1"/>
          <dgm:chPref val="1"/>
          <dgm:dir/>
          <dgm:animOne val="branch"/>
          <dgm:animLvl val="lvl"/>
          <dgm:resizeHandles/>
        </dgm:presLayoutVars>
      </dgm:prSet>
      <dgm:spPr/>
    </dgm:pt>
    <dgm:pt modelId="{00FED4CE-F7AD-4461-8DA1-82360A68DB7F}" type="pres">
      <dgm:prSet presAssocID="{C33D71A9-0033-405D-A755-39EA133669C2}" presName="hierRoot1" presStyleCnt="0">
        <dgm:presLayoutVars>
          <dgm:hierBranch val="init"/>
        </dgm:presLayoutVars>
      </dgm:prSet>
      <dgm:spPr/>
    </dgm:pt>
    <dgm:pt modelId="{39916B22-2255-4D38-983A-A7C26B756FB2}" type="pres">
      <dgm:prSet presAssocID="{C33D71A9-0033-405D-A755-39EA133669C2}" presName="rootComposite1" presStyleCnt="0"/>
      <dgm:spPr/>
    </dgm:pt>
    <dgm:pt modelId="{DD81DC3C-0FCC-42C9-8279-87617BCDCCA6}" type="pres">
      <dgm:prSet presAssocID="{C33D71A9-0033-405D-A755-39EA133669C2}" presName="rootText1" presStyleLbl="node0" presStyleIdx="0" presStyleCnt="1">
        <dgm:presLayoutVars>
          <dgm:chPref val="3"/>
        </dgm:presLayoutVars>
      </dgm:prSet>
      <dgm:spPr/>
    </dgm:pt>
    <dgm:pt modelId="{5AA35C37-D47E-47C4-BF0C-5DB998C01F25}" type="pres">
      <dgm:prSet presAssocID="{C33D71A9-0033-405D-A755-39EA133669C2}" presName="rootConnector1" presStyleLbl="node1" presStyleIdx="0" presStyleCnt="0"/>
      <dgm:spPr/>
    </dgm:pt>
    <dgm:pt modelId="{47DB50BB-C755-4E93-867B-FB7C84CE8C6B}" type="pres">
      <dgm:prSet presAssocID="{C33D71A9-0033-405D-A755-39EA133669C2}" presName="hierChild2" presStyleCnt="0"/>
      <dgm:spPr/>
    </dgm:pt>
    <dgm:pt modelId="{96F0ECEA-B644-48A1-94E9-121937C0A326}" type="pres">
      <dgm:prSet presAssocID="{B4497F4C-30B8-4A73-992A-EB8A5AC91077}" presName="Name37" presStyleLbl="parChTrans1D2" presStyleIdx="0" presStyleCnt="3"/>
      <dgm:spPr/>
    </dgm:pt>
    <dgm:pt modelId="{22DC5BA8-03EB-446C-89A9-72E174CD026D}" type="pres">
      <dgm:prSet presAssocID="{D4A0E211-79A4-4EBB-85DF-D85B64807D67}" presName="hierRoot2" presStyleCnt="0">
        <dgm:presLayoutVars>
          <dgm:hierBranch val="init"/>
        </dgm:presLayoutVars>
      </dgm:prSet>
      <dgm:spPr/>
    </dgm:pt>
    <dgm:pt modelId="{4E322196-792B-42C1-82C1-007458C08CBD}" type="pres">
      <dgm:prSet presAssocID="{D4A0E211-79A4-4EBB-85DF-D85B64807D67}" presName="rootComposite" presStyleCnt="0"/>
      <dgm:spPr/>
    </dgm:pt>
    <dgm:pt modelId="{8D629119-5DF0-4A82-ACB7-C33C71436F76}" type="pres">
      <dgm:prSet presAssocID="{D4A0E211-79A4-4EBB-85DF-D85B64807D67}" presName="rootText" presStyleLbl="node2" presStyleIdx="0" presStyleCnt="3" custLinFactNeighborY="-1311">
        <dgm:presLayoutVars>
          <dgm:chPref val="3"/>
        </dgm:presLayoutVars>
      </dgm:prSet>
      <dgm:spPr/>
    </dgm:pt>
    <dgm:pt modelId="{0BD0AF3B-2D30-4F97-A482-5F9FC5175B58}" type="pres">
      <dgm:prSet presAssocID="{D4A0E211-79A4-4EBB-85DF-D85B64807D67}" presName="rootConnector" presStyleLbl="node2" presStyleIdx="0" presStyleCnt="3"/>
      <dgm:spPr/>
    </dgm:pt>
    <dgm:pt modelId="{5EDA3E16-E6B6-4C1A-93A4-708FA4C14256}" type="pres">
      <dgm:prSet presAssocID="{D4A0E211-79A4-4EBB-85DF-D85B64807D67}" presName="hierChild4" presStyleCnt="0"/>
      <dgm:spPr/>
    </dgm:pt>
    <dgm:pt modelId="{D684C0B5-4842-41BE-829D-80A1F5C548B6}" type="pres">
      <dgm:prSet presAssocID="{D4A0E211-79A4-4EBB-85DF-D85B64807D67}" presName="hierChild5" presStyleCnt="0"/>
      <dgm:spPr/>
    </dgm:pt>
    <dgm:pt modelId="{B6840136-4BCC-4D9F-9549-3E9CE5549FC9}" type="pres">
      <dgm:prSet presAssocID="{55236A52-DB4A-4674-B865-5360A6B97FFB}" presName="Name37" presStyleLbl="parChTrans1D2" presStyleIdx="1" presStyleCnt="3"/>
      <dgm:spPr/>
    </dgm:pt>
    <dgm:pt modelId="{8C951A09-F71B-4631-B67A-F3EAF21F7933}" type="pres">
      <dgm:prSet presAssocID="{5B689AD4-9A3C-4305-874E-EA8552A6E1A9}" presName="hierRoot2" presStyleCnt="0">
        <dgm:presLayoutVars>
          <dgm:hierBranch val="init"/>
        </dgm:presLayoutVars>
      </dgm:prSet>
      <dgm:spPr/>
    </dgm:pt>
    <dgm:pt modelId="{E962A52F-1882-4BD6-98C8-06FB42D937EE}" type="pres">
      <dgm:prSet presAssocID="{5B689AD4-9A3C-4305-874E-EA8552A6E1A9}" presName="rootComposite" presStyleCnt="0"/>
      <dgm:spPr/>
    </dgm:pt>
    <dgm:pt modelId="{D8B07239-FB84-4BAF-8885-B9AE0E056310}" type="pres">
      <dgm:prSet presAssocID="{5B689AD4-9A3C-4305-874E-EA8552A6E1A9}" presName="rootText" presStyleLbl="node2" presStyleIdx="1" presStyleCnt="3" custLinFactNeighborX="0">
        <dgm:presLayoutVars>
          <dgm:chPref val="3"/>
        </dgm:presLayoutVars>
      </dgm:prSet>
      <dgm:spPr/>
    </dgm:pt>
    <dgm:pt modelId="{81BD82FF-4B1E-4C4D-9903-0DC9EAA38189}" type="pres">
      <dgm:prSet presAssocID="{5B689AD4-9A3C-4305-874E-EA8552A6E1A9}" presName="rootConnector" presStyleLbl="node2" presStyleIdx="1" presStyleCnt="3"/>
      <dgm:spPr/>
    </dgm:pt>
    <dgm:pt modelId="{0F0821C1-BFC8-4EA9-A176-814F89440637}" type="pres">
      <dgm:prSet presAssocID="{5B689AD4-9A3C-4305-874E-EA8552A6E1A9}" presName="hierChild4" presStyleCnt="0"/>
      <dgm:spPr/>
    </dgm:pt>
    <dgm:pt modelId="{0F9146EF-36E2-4198-8AF2-A790AA92B9C2}" type="pres">
      <dgm:prSet presAssocID="{5B689AD4-9A3C-4305-874E-EA8552A6E1A9}" presName="hierChild5" presStyleCnt="0"/>
      <dgm:spPr/>
    </dgm:pt>
    <dgm:pt modelId="{C6978CC1-629E-4A59-8A04-254B89DE41CE}" type="pres">
      <dgm:prSet presAssocID="{70B81FDC-4954-4F34-B541-053461C607D7}" presName="Name37" presStyleLbl="parChTrans1D2" presStyleIdx="2" presStyleCnt="3"/>
      <dgm:spPr/>
    </dgm:pt>
    <dgm:pt modelId="{D101F45F-2137-4F74-A412-7F3B19054664}" type="pres">
      <dgm:prSet presAssocID="{648008AC-1E40-4AA6-9D6C-37662C7B6A5A}" presName="hierRoot2" presStyleCnt="0">
        <dgm:presLayoutVars>
          <dgm:hierBranch val="init"/>
        </dgm:presLayoutVars>
      </dgm:prSet>
      <dgm:spPr/>
    </dgm:pt>
    <dgm:pt modelId="{FB9FE473-746D-4D35-80CF-B4961F91094C}" type="pres">
      <dgm:prSet presAssocID="{648008AC-1E40-4AA6-9D6C-37662C7B6A5A}" presName="rootComposite" presStyleCnt="0"/>
      <dgm:spPr/>
    </dgm:pt>
    <dgm:pt modelId="{050A4FEC-D0F9-41C9-9A59-9869157E48FA}" type="pres">
      <dgm:prSet presAssocID="{648008AC-1E40-4AA6-9D6C-37662C7B6A5A}" presName="rootText" presStyleLbl="node2" presStyleIdx="2" presStyleCnt="3">
        <dgm:presLayoutVars>
          <dgm:chPref val="3"/>
        </dgm:presLayoutVars>
      </dgm:prSet>
      <dgm:spPr/>
    </dgm:pt>
    <dgm:pt modelId="{8A9D3F59-535A-4C15-AC2B-F8AAECF5559C}" type="pres">
      <dgm:prSet presAssocID="{648008AC-1E40-4AA6-9D6C-37662C7B6A5A}" presName="rootConnector" presStyleLbl="node2" presStyleIdx="2" presStyleCnt="3"/>
      <dgm:spPr/>
    </dgm:pt>
    <dgm:pt modelId="{BF74D543-79FA-49EE-ABCD-62791FF1E321}" type="pres">
      <dgm:prSet presAssocID="{648008AC-1E40-4AA6-9D6C-37662C7B6A5A}" presName="hierChild4" presStyleCnt="0"/>
      <dgm:spPr/>
    </dgm:pt>
    <dgm:pt modelId="{122A827C-1BC0-4B33-AF2D-410D05B72F04}" type="pres">
      <dgm:prSet presAssocID="{648008AC-1E40-4AA6-9D6C-37662C7B6A5A}" presName="hierChild5" presStyleCnt="0"/>
      <dgm:spPr/>
    </dgm:pt>
    <dgm:pt modelId="{B64B7296-E2A2-4D06-A2D2-A26A5A6ED2B1}" type="pres">
      <dgm:prSet presAssocID="{C33D71A9-0033-405D-A755-39EA133669C2}" presName="hierChild3" presStyleCnt="0"/>
      <dgm:spPr/>
    </dgm:pt>
  </dgm:ptLst>
  <dgm:cxnLst>
    <dgm:cxn modelId="{89A9AD02-79D6-49A2-B7AE-C2090174B288}" type="presOf" srcId="{5B689AD4-9A3C-4305-874E-EA8552A6E1A9}" destId="{81BD82FF-4B1E-4C4D-9903-0DC9EAA38189}" srcOrd="1" destOrd="0" presId="urn:microsoft.com/office/officeart/2005/8/layout/orgChart1"/>
    <dgm:cxn modelId="{E2BEAC06-B73E-49B3-B4CF-EFA9E7BBB25A}" type="presOf" srcId="{55236A52-DB4A-4674-B865-5360A6B97FFB}" destId="{B6840136-4BCC-4D9F-9549-3E9CE5549FC9}" srcOrd="0" destOrd="0" presId="urn:microsoft.com/office/officeart/2005/8/layout/orgChart1"/>
    <dgm:cxn modelId="{F8E7BE06-03AD-4079-B6BE-BB88EF7A6ED7}" srcId="{C33D71A9-0033-405D-A755-39EA133669C2}" destId="{D4A0E211-79A4-4EBB-85DF-D85B64807D67}" srcOrd="0" destOrd="0" parTransId="{B4497F4C-30B8-4A73-992A-EB8A5AC91077}" sibTransId="{BC0CC893-BB2B-4244-8AC9-29B0DBE3F4F7}"/>
    <dgm:cxn modelId="{64F45E1B-3746-408D-9944-7D037CA2D296}" type="presOf" srcId="{70B81FDC-4954-4F34-B541-053461C607D7}" destId="{C6978CC1-629E-4A59-8A04-254B89DE41CE}" srcOrd="0" destOrd="0" presId="urn:microsoft.com/office/officeart/2005/8/layout/orgChart1"/>
    <dgm:cxn modelId="{AB5F661F-40F4-4454-9219-0BE1A3F206A9}" type="presOf" srcId="{CC43FE0B-0DAC-42E5-9C64-5BCBDE4514E3}" destId="{E69F6969-D167-4545-B7BB-8046FD1498C2}" srcOrd="0" destOrd="0" presId="urn:microsoft.com/office/officeart/2005/8/layout/orgChart1"/>
    <dgm:cxn modelId="{C49AF534-0381-44FE-8164-3E03787FC2CF}" type="presOf" srcId="{C33D71A9-0033-405D-A755-39EA133669C2}" destId="{5AA35C37-D47E-47C4-BF0C-5DB998C01F25}" srcOrd="1" destOrd="0" presId="urn:microsoft.com/office/officeart/2005/8/layout/orgChart1"/>
    <dgm:cxn modelId="{A7B49438-6EFE-4521-A36C-6A1F1DA6C6F6}" type="presOf" srcId="{D4A0E211-79A4-4EBB-85DF-D85B64807D67}" destId="{0BD0AF3B-2D30-4F97-A482-5F9FC5175B58}" srcOrd="1" destOrd="0" presId="urn:microsoft.com/office/officeart/2005/8/layout/orgChart1"/>
    <dgm:cxn modelId="{AC5BB26A-1067-461C-ABF8-FF9FEAAF729E}" type="presOf" srcId="{D4A0E211-79A4-4EBB-85DF-D85B64807D67}" destId="{8D629119-5DF0-4A82-ACB7-C33C71436F76}" srcOrd="0" destOrd="0" presId="urn:microsoft.com/office/officeart/2005/8/layout/orgChart1"/>
    <dgm:cxn modelId="{33C2EE58-3BA5-48AE-AFFE-708D975CAD85}" srcId="{C33D71A9-0033-405D-A755-39EA133669C2}" destId="{648008AC-1E40-4AA6-9D6C-37662C7B6A5A}" srcOrd="2" destOrd="0" parTransId="{70B81FDC-4954-4F34-B541-053461C607D7}" sibTransId="{BC7EF8D1-0CF1-4B03-88E5-5F3B4F08C10E}"/>
    <dgm:cxn modelId="{637EA67F-68F9-4645-BAC3-5570FCCE912E}" type="presOf" srcId="{648008AC-1E40-4AA6-9D6C-37662C7B6A5A}" destId="{8A9D3F59-535A-4C15-AC2B-F8AAECF5559C}" srcOrd="1" destOrd="0" presId="urn:microsoft.com/office/officeart/2005/8/layout/orgChart1"/>
    <dgm:cxn modelId="{1414148B-85AE-41B6-B9DF-EB56F8B8A784}" type="presOf" srcId="{5B689AD4-9A3C-4305-874E-EA8552A6E1A9}" destId="{D8B07239-FB84-4BAF-8885-B9AE0E056310}" srcOrd="0" destOrd="0" presId="urn:microsoft.com/office/officeart/2005/8/layout/orgChart1"/>
    <dgm:cxn modelId="{FB89079B-674A-4BF2-80D8-D593483B7222}" srcId="{CC43FE0B-0DAC-42E5-9C64-5BCBDE4514E3}" destId="{C33D71A9-0033-405D-A755-39EA133669C2}" srcOrd="0" destOrd="0" parTransId="{56FD7D3D-6A44-4A83-9A15-17BF8AF490A4}" sibTransId="{1C55BE15-481F-4A56-B969-FCB79EF0017C}"/>
    <dgm:cxn modelId="{DBDC869E-9B52-46F1-B7AA-D636675E6D6D}" srcId="{C33D71A9-0033-405D-A755-39EA133669C2}" destId="{5B689AD4-9A3C-4305-874E-EA8552A6E1A9}" srcOrd="1" destOrd="0" parTransId="{55236A52-DB4A-4674-B865-5360A6B97FFB}" sibTransId="{C943FB86-A154-48BD-9299-F0142C0F21E5}"/>
    <dgm:cxn modelId="{14656AA3-4291-453C-A8C3-10246147DA7D}" type="presOf" srcId="{B4497F4C-30B8-4A73-992A-EB8A5AC91077}" destId="{96F0ECEA-B644-48A1-94E9-121937C0A326}" srcOrd="0" destOrd="0" presId="urn:microsoft.com/office/officeart/2005/8/layout/orgChart1"/>
    <dgm:cxn modelId="{BB8D3CC9-6877-48E7-AAB8-02264312DB46}" type="presOf" srcId="{C33D71A9-0033-405D-A755-39EA133669C2}" destId="{DD81DC3C-0FCC-42C9-8279-87617BCDCCA6}" srcOrd="0" destOrd="0" presId="urn:microsoft.com/office/officeart/2005/8/layout/orgChart1"/>
    <dgm:cxn modelId="{C31905CC-FC62-49EA-935A-0B92A8533FF7}" type="presOf" srcId="{648008AC-1E40-4AA6-9D6C-37662C7B6A5A}" destId="{050A4FEC-D0F9-41C9-9A59-9869157E48FA}" srcOrd="0" destOrd="0" presId="urn:microsoft.com/office/officeart/2005/8/layout/orgChart1"/>
    <dgm:cxn modelId="{1745C9CA-1BBE-4BBA-97EC-3D1AE6508316}" type="presParOf" srcId="{E69F6969-D167-4545-B7BB-8046FD1498C2}" destId="{00FED4CE-F7AD-4461-8DA1-82360A68DB7F}" srcOrd="0" destOrd="0" presId="urn:microsoft.com/office/officeart/2005/8/layout/orgChart1"/>
    <dgm:cxn modelId="{952D8D94-1D28-4981-9522-156284A39D1F}" type="presParOf" srcId="{00FED4CE-F7AD-4461-8DA1-82360A68DB7F}" destId="{39916B22-2255-4D38-983A-A7C26B756FB2}" srcOrd="0" destOrd="0" presId="urn:microsoft.com/office/officeart/2005/8/layout/orgChart1"/>
    <dgm:cxn modelId="{487EDC13-9A2D-4F66-9699-CDE573E14336}" type="presParOf" srcId="{39916B22-2255-4D38-983A-A7C26B756FB2}" destId="{DD81DC3C-0FCC-42C9-8279-87617BCDCCA6}" srcOrd="0" destOrd="0" presId="urn:microsoft.com/office/officeart/2005/8/layout/orgChart1"/>
    <dgm:cxn modelId="{18A19678-E2DB-454E-95BD-E0B209874BB4}" type="presParOf" srcId="{39916B22-2255-4D38-983A-A7C26B756FB2}" destId="{5AA35C37-D47E-47C4-BF0C-5DB998C01F25}" srcOrd="1" destOrd="0" presId="urn:microsoft.com/office/officeart/2005/8/layout/orgChart1"/>
    <dgm:cxn modelId="{8247ACC3-8D95-46B0-AD03-2C8D30253E6E}" type="presParOf" srcId="{00FED4CE-F7AD-4461-8DA1-82360A68DB7F}" destId="{47DB50BB-C755-4E93-867B-FB7C84CE8C6B}" srcOrd="1" destOrd="0" presId="urn:microsoft.com/office/officeart/2005/8/layout/orgChart1"/>
    <dgm:cxn modelId="{671BAA11-6F86-4FB2-9034-B6AC73B3243D}" type="presParOf" srcId="{47DB50BB-C755-4E93-867B-FB7C84CE8C6B}" destId="{96F0ECEA-B644-48A1-94E9-121937C0A326}" srcOrd="0" destOrd="0" presId="urn:microsoft.com/office/officeart/2005/8/layout/orgChart1"/>
    <dgm:cxn modelId="{D077FD8E-AFCF-458B-B189-9EE40CC2F7E0}" type="presParOf" srcId="{47DB50BB-C755-4E93-867B-FB7C84CE8C6B}" destId="{22DC5BA8-03EB-446C-89A9-72E174CD026D}" srcOrd="1" destOrd="0" presId="urn:microsoft.com/office/officeart/2005/8/layout/orgChart1"/>
    <dgm:cxn modelId="{69F82A41-F8F7-4E6A-ABA3-530FB9F51325}" type="presParOf" srcId="{22DC5BA8-03EB-446C-89A9-72E174CD026D}" destId="{4E322196-792B-42C1-82C1-007458C08CBD}" srcOrd="0" destOrd="0" presId="urn:microsoft.com/office/officeart/2005/8/layout/orgChart1"/>
    <dgm:cxn modelId="{D1ACC26B-ADCC-48BD-ABA4-E1323A2389E7}" type="presParOf" srcId="{4E322196-792B-42C1-82C1-007458C08CBD}" destId="{8D629119-5DF0-4A82-ACB7-C33C71436F76}" srcOrd="0" destOrd="0" presId="urn:microsoft.com/office/officeart/2005/8/layout/orgChart1"/>
    <dgm:cxn modelId="{252FB812-E2F7-45A4-9500-97D096BC7FD1}" type="presParOf" srcId="{4E322196-792B-42C1-82C1-007458C08CBD}" destId="{0BD0AF3B-2D30-4F97-A482-5F9FC5175B58}" srcOrd="1" destOrd="0" presId="urn:microsoft.com/office/officeart/2005/8/layout/orgChart1"/>
    <dgm:cxn modelId="{C4A466AE-47F9-4D55-B2E6-3E37D75F1DFA}" type="presParOf" srcId="{22DC5BA8-03EB-446C-89A9-72E174CD026D}" destId="{5EDA3E16-E6B6-4C1A-93A4-708FA4C14256}" srcOrd="1" destOrd="0" presId="urn:microsoft.com/office/officeart/2005/8/layout/orgChart1"/>
    <dgm:cxn modelId="{70A1366A-015D-4892-85FA-B970EDFAA52D}" type="presParOf" srcId="{22DC5BA8-03EB-446C-89A9-72E174CD026D}" destId="{D684C0B5-4842-41BE-829D-80A1F5C548B6}" srcOrd="2" destOrd="0" presId="urn:microsoft.com/office/officeart/2005/8/layout/orgChart1"/>
    <dgm:cxn modelId="{1936347E-54AD-44CA-8B56-B6F38C06D3AF}" type="presParOf" srcId="{47DB50BB-C755-4E93-867B-FB7C84CE8C6B}" destId="{B6840136-4BCC-4D9F-9549-3E9CE5549FC9}" srcOrd="2" destOrd="0" presId="urn:microsoft.com/office/officeart/2005/8/layout/orgChart1"/>
    <dgm:cxn modelId="{1ABD8607-444A-423D-8CC9-53C39FFCC32E}" type="presParOf" srcId="{47DB50BB-C755-4E93-867B-FB7C84CE8C6B}" destId="{8C951A09-F71B-4631-B67A-F3EAF21F7933}" srcOrd="3" destOrd="0" presId="urn:microsoft.com/office/officeart/2005/8/layout/orgChart1"/>
    <dgm:cxn modelId="{FF833EA6-5B98-48E6-9857-668C70008750}" type="presParOf" srcId="{8C951A09-F71B-4631-B67A-F3EAF21F7933}" destId="{E962A52F-1882-4BD6-98C8-06FB42D937EE}" srcOrd="0" destOrd="0" presId="urn:microsoft.com/office/officeart/2005/8/layout/orgChart1"/>
    <dgm:cxn modelId="{6DD3E477-1E97-4D9D-8764-196F54E72659}" type="presParOf" srcId="{E962A52F-1882-4BD6-98C8-06FB42D937EE}" destId="{D8B07239-FB84-4BAF-8885-B9AE0E056310}" srcOrd="0" destOrd="0" presId="urn:microsoft.com/office/officeart/2005/8/layout/orgChart1"/>
    <dgm:cxn modelId="{AB8F1BB9-BBAB-4329-8D43-73455D664060}" type="presParOf" srcId="{E962A52F-1882-4BD6-98C8-06FB42D937EE}" destId="{81BD82FF-4B1E-4C4D-9903-0DC9EAA38189}" srcOrd="1" destOrd="0" presId="urn:microsoft.com/office/officeart/2005/8/layout/orgChart1"/>
    <dgm:cxn modelId="{E2388B24-D88F-4217-B00A-3A78F538F518}" type="presParOf" srcId="{8C951A09-F71B-4631-B67A-F3EAF21F7933}" destId="{0F0821C1-BFC8-4EA9-A176-814F89440637}" srcOrd="1" destOrd="0" presId="urn:microsoft.com/office/officeart/2005/8/layout/orgChart1"/>
    <dgm:cxn modelId="{81B87716-521D-43FB-A115-16D8A58915A9}" type="presParOf" srcId="{8C951A09-F71B-4631-B67A-F3EAF21F7933}" destId="{0F9146EF-36E2-4198-8AF2-A790AA92B9C2}" srcOrd="2" destOrd="0" presId="urn:microsoft.com/office/officeart/2005/8/layout/orgChart1"/>
    <dgm:cxn modelId="{0F3A1B12-5C08-44C5-9667-9296E8877312}" type="presParOf" srcId="{47DB50BB-C755-4E93-867B-FB7C84CE8C6B}" destId="{C6978CC1-629E-4A59-8A04-254B89DE41CE}" srcOrd="4" destOrd="0" presId="urn:microsoft.com/office/officeart/2005/8/layout/orgChart1"/>
    <dgm:cxn modelId="{C3B5A1F7-C748-45CF-92DF-0D8427382C2D}" type="presParOf" srcId="{47DB50BB-C755-4E93-867B-FB7C84CE8C6B}" destId="{D101F45F-2137-4F74-A412-7F3B19054664}" srcOrd="5" destOrd="0" presId="urn:microsoft.com/office/officeart/2005/8/layout/orgChart1"/>
    <dgm:cxn modelId="{87DA93FB-68D6-450C-A1A4-EA132C7EB2EA}" type="presParOf" srcId="{D101F45F-2137-4F74-A412-7F3B19054664}" destId="{FB9FE473-746D-4D35-80CF-B4961F91094C}" srcOrd="0" destOrd="0" presId="urn:microsoft.com/office/officeart/2005/8/layout/orgChart1"/>
    <dgm:cxn modelId="{94642B74-6146-408E-A2D8-8F2EB305CD70}" type="presParOf" srcId="{FB9FE473-746D-4D35-80CF-B4961F91094C}" destId="{050A4FEC-D0F9-41C9-9A59-9869157E48FA}" srcOrd="0" destOrd="0" presId="urn:microsoft.com/office/officeart/2005/8/layout/orgChart1"/>
    <dgm:cxn modelId="{E971C29D-7EAA-4EBD-A40D-FEB8E0F3BE10}" type="presParOf" srcId="{FB9FE473-746D-4D35-80CF-B4961F91094C}" destId="{8A9D3F59-535A-4C15-AC2B-F8AAECF5559C}" srcOrd="1" destOrd="0" presId="urn:microsoft.com/office/officeart/2005/8/layout/orgChart1"/>
    <dgm:cxn modelId="{A6742828-5DC7-4062-9421-3A85E8432344}" type="presParOf" srcId="{D101F45F-2137-4F74-A412-7F3B19054664}" destId="{BF74D543-79FA-49EE-ABCD-62791FF1E321}" srcOrd="1" destOrd="0" presId="urn:microsoft.com/office/officeart/2005/8/layout/orgChart1"/>
    <dgm:cxn modelId="{4EB2C214-157C-4E40-A3C8-78D3FEF0CB75}" type="presParOf" srcId="{D101F45F-2137-4F74-A412-7F3B19054664}" destId="{122A827C-1BC0-4B33-AF2D-410D05B72F04}" srcOrd="2" destOrd="0" presId="urn:microsoft.com/office/officeart/2005/8/layout/orgChart1"/>
    <dgm:cxn modelId="{7A7A1C39-B53C-4A30-8868-C9EA4D920BC0}" type="presParOf" srcId="{00FED4CE-F7AD-4461-8DA1-82360A68DB7F}" destId="{B64B7296-E2A2-4D06-A2D2-A26A5A6ED2B1}"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43FE0B-0DAC-42E5-9C64-5BCBDE4514E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33D71A9-0033-405D-A755-39EA133669C2}">
      <dgm:prSet phldrT="[Text]" custT="1"/>
      <dgm:spPr>
        <a:ln>
          <a:solidFill>
            <a:schemeClr val="accent3"/>
          </a:solidFill>
        </a:ln>
      </dgm:spPr>
      <dgm:t>
        <a:bodyPr/>
        <a:lstStyle/>
        <a:p>
          <a:r>
            <a:rPr lang="en-US" sz="2000" dirty="0">
              <a:solidFill>
                <a:schemeClr val="bg2"/>
              </a:solidFill>
              <a:latin typeface="Share Tech" panose="020B0604020202020204" charset="0"/>
            </a:rPr>
            <a:t>4 parts</a:t>
          </a:r>
        </a:p>
      </dgm:t>
    </dgm:pt>
    <dgm:pt modelId="{56FD7D3D-6A44-4A83-9A15-17BF8AF490A4}" type="parTrans" cxnId="{FB89079B-674A-4BF2-80D8-D593483B7222}">
      <dgm:prSet/>
      <dgm:spPr/>
      <dgm:t>
        <a:bodyPr/>
        <a:lstStyle/>
        <a:p>
          <a:endParaRPr lang="en-US"/>
        </a:p>
      </dgm:t>
    </dgm:pt>
    <dgm:pt modelId="{1C55BE15-481F-4A56-B969-FCB79EF0017C}" type="sibTrans" cxnId="{FB89079B-674A-4BF2-80D8-D593483B7222}">
      <dgm:prSet/>
      <dgm:spPr/>
      <dgm:t>
        <a:bodyPr/>
        <a:lstStyle/>
        <a:p>
          <a:endParaRPr lang="en-US"/>
        </a:p>
      </dgm:t>
    </dgm:pt>
    <dgm:pt modelId="{D4A0E211-79A4-4EBB-85DF-D85B64807D67}">
      <dgm:prSet phldrT="[Text]" custT="1"/>
      <dgm:spPr>
        <a:ln>
          <a:solidFill>
            <a:schemeClr val="accent3"/>
          </a:solidFill>
        </a:ln>
      </dgm:spPr>
      <dgm: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Imputation Quality</a:t>
          </a:r>
        </a:p>
      </dgm:t>
    </dgm:pt>
    <dgm:pt modelId="{B4497F4C-30B8-4A73-992A-EB8A5AC91077}" type="parTrans" cxnId="{F8E7BE06-03AD-4079-B6BE-BB88EF7A6ED7}">
      <dgm:prSet/>
      <dgm:spPr>
        <a:ln>
          <a:solidFill>
            <a:schemeClr val="accent2"/>
          </a:solidFill>
        </a:ln>
      </dgm:spPr>
      <dgm:t>
        <a:bodyPr/>
        <a:lstStyle/>
        <a:p>
          <a:endParaRPr lang="en-US"/>
        </a:p>
      </dgm:t>
    </dgm:pt>
    <dgm:pt modelId="{BC0CC893-BB2B-4244-8AC9-29B0DBE3F4F7}" type="sibTrans" cxnId="{F8E7BE06-03AD-4079-B6BE-BB88EF7A6ED7}">
      <dgm:prSet/>
      <dgm:spPr/>
      <dgm:t>
        <a:bodyPr/>
        <a:lstStyle/>
        <a:p>
          <a:endParaRPr lang="en-US"/>
        </a:p>
      </dgm:t>
    </dgm:pt>
    <dgm:pt modelId="{5B689AD4-9A3C-4305-874E-EA8552A6E1A9}">
      <dgm:prSet phldrT="[Text]" custT="1"/>
      <dgm:spPr>
        <a:ln>
          <a:solidFill>
            <a:schemeClr val="accent3"/>
          </a:solidFill>
        </a:ln>
      </dgm:spPr>
      <dgm:t>
        <a:bodyPr/>
        <a:lstStyle/>
        <a:p>
          <a:pPr>
            <a:buNone/>
          </a:pPr>
          <a:r>
            <a:rPr lang="en-US" sz="1600" dirty="0">
              <a:solidFill>
                <a:srgbClr val="FFFFFF"/>
              </a:solidFill>
              <a:latin typeface="Maven Pro" panose="020B0604020202020204" charset="0"/>
              <a:ea typeface="+mn-ea"/>
              <a:cs typeface="+mn-cs"/>
            </a:rPr>
            <a:t>Downstream Task</a:t>
          </a:r>
          <a:endParaRPr lang="en-US" sz="1600" dirty="0"/>
        </a:p>
      </dgm:t>
    </dgm:pt>
    <dgm:pt modelId="{55236A52-DB4A-4674-B865-5360A6B97FFB}" type="parTrans" cxnId="{DBDC869E-9B52-46F1-B7AA-D636675E6D6D}">
      <dgm:prSet/>
      <dgm:spPr>
        <a:ln>
          <a:solidFill>
            <a:schemeClr val="accent2"/>
          </a:solidFill>
        </a:ln>
      </dgm:spPr>
      <dgm:t>
        <a:bodyPr/>
        <a:lstStyle/>
        <a:p>
          <a:endParaRPr lang="en-US"/>
        </a:p>
      </dgm:t>
    </dgm:pt>
    <dgm:pt modelId="{C943FB86-A154-48BD-9299-F0142C0F21E5}" type="sibTrans" cxnId="{DBDC869E-9B52-46F1-B7AA-D636675E6D6D}">
      <dgm:prSet/>
      <dgm:spPr/>
      <dgm:t>
        <a:bodyPr/>
        <a:lstStyle/>
        <a:p>
          <a:endParaRPr lang="en-US"/>
        </a:p>
      </dgm:t>
    </dgm:pt>
    <dgm:pt modelId="{CA080B02-669C-4FBE-80FA-663D09528437}">
      <dgm:prSet phldrT="[Text]" custT="1"/>
      <dgm:spPr>
        <a:ln>
          <a:solidFill>
            <a:schemeClr val="accent3"/>
          </a:solidFill>
        </a:ln>
      </dgm:spPr>
      <dgm:t>
        <a:bodyPr/>
        <a:lstStyle/>
        <a:p>
          <a:pPr marL="0" lvl="0" indent="0" algn="l"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1 (Complete training data): missing data in test only.</a:t>
          </a:r>
        </a:p>
        <a:p>
          <a:pPr marL="0" lvl="0" indent="0" algn="l" defTabSz="80010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 </a:t>
          </a:r>
          <a:r>
            <a:rPr lang="en-US" sz="1300" b="0" u="none" kern="1200" dirty="0">
              <a:solidFill>
                <a:srgbClr val="FFFFFF"/>
              </a:solidFill>
              <a:latin typeface="Maven Pro" panose="020B0604020202020204" charset="0"/>
              <a:ea typeface="+mn-ea"/>
              <a:cs typeface="+mn-cs"/>
            </a:rPr>
            <a:t>(</a:t>
          </a:r>
          <a:r>
            <a:rPr lang="en-US" sz="1300" b="0" u="none" kern="1200" dirty="0"/>
            <a:t>RMSE) and macro F1-score </a:t>
          </a:r>
          <a:endParaRPr lang="en-US" sz="1300" b="0" u="none" kern="1200" dirty="0">
            <a:solidFill>
              <a:srgbClr val="FFFFFF"/>
            </a:solidFill>
            <a:latin typeface="Maven Pro" panose="020B0604020202020204" charset="0"/>
            <a:ea typeface="+mn-ea"/>
            <a:cs typeface="+mn-cs"/>
          </a:endParaRPr>
        </a:p>
      </dgm:t>
    </dgm:pt>
    <dgm:pt modelId="{B2F9D36C-E1CE-4350-8466-BABB696D4251}" type="parTrans" cxnId="{4946CEC8-D89F-42EB-A8AD-A9F177ED0165}">
      <dgm:prSet/>
      <dgm:spPr>
        <a:ln>
          <a:solidFill>
            <a:schemeClr val="accent2"/>
          </a:solidFill>
        </a:ln>
      </dgm:spPr>
      <dgm:t>
        <a:bodyPr/>
        <a:lstStyle/>
        <a:p>
          <a:endParaRPr lang="en-US"/>
        </a:p>
      </dgm:t>
    </dgm:pt>
    <dgm:pt modelId="{8665C7EF-641A-40E0-BCA7-F7A8D4F06E0C}" type="sibTrans" cxnId="{4946CEC8-D89F-42EB-A8AD-A9F177ED0165}">
      <dgm:prSet/>
      <dgm:spPr/>
      <dgm:t>
        <a:bodyPr/>
        <a:lstStyle/>
        <a:p>
          <a:endParaRPr lang="en-US"/>
        </a:p>
      </dgm:t>
    </dgm:pt>
    <dgm:pt modelId="{B040AF2E-DD1C-4ADB-80E0-5652AF6A0DB8}">
      <dgm:prSet phldrT="[Text]" custT="1"/>
      <dgm:spPr>
        <a:ln>
          <a:solidFill>
            <a:schemeClr val="accent3"/>
          </a:solidFill>
        </a:ln>
      </dgm:spPr>
      <dgm:t>
        <a:bodyPr/>
        <a:lstStyle/>
        <a:p>
          <a:pPr algn="l">
            <a:buNone/>
          </a:pPr>
          <a:r>
            <a:rPr lang="en-US" sz="1300" dirty="0">
              <a:solidFill>
                <a:srgbClr val="FFFFFF"/>
              </a:solidFill>
              <a:latin typeface="Maven Pro" panose="020B0604020202020204" charset="0"/>
              <a:ea typeface="+mn-ea"/>
              <a:cs typeface="+mn-cs"/>
            </a:rPr>
            <a:t>Scenario 1 (Complete training data): missing data in test only.</a:t>
          </a:r>
        </a:p>
        <a:p>
          <a:pPr algn="l">
            <a:buNone/>
          </a:pPr>
          <a:endParaRPr lang="en-US" sz="1300" dirty="0">
            <a:solidFill>
              <a:srgbClr val="FFFFFF"/>
            </a:solidFill>
            <a:latin typeface="Maven Pro" panose="020B0604020202020204" charset="0"/>
            <a:ea typeface="+mn-ea"/>
            <a:cs typeface="+mn-cs"/>
          </a:endParaRPr>
        </a:p>
        <a:p>
          <a:pPr algn="l">
            <a:buNone/>
          </a:pPr>
          <a:r>
            <a:rPr lang="en-US" sz="1300" b="1" u="sng" dirty="0">
              <a:solidFill>
                <a:srgbClr val="FFFFFF"/>
              </a:solidFill>
              <a:latin typeface="Maven Pro" panose="020B0604020202020204" charset="0"/>
              <a:ea typeface="+mn-ea"/>
              <a:cs typeface="+mn-cs"/>
            </a:rPr>
            <a:t>Evaluate:</a:t>
          </a:r>
          <a:endParaRPr lang="en-US" sz="1300" b="1" u="sng" dirty="0">
            <a:latin typeface="Maven Pro" panose="020B0604020202020204" charset="0"/>
          </a:endParaRPr>
        </a:p>
      </dgm:t>
    </dgm:pt>
    <dgm:pt modelId="{F977B119-DBCE-4F18-ABF6-FD6C74755209}" type="parTrans" cxnId="{8F1DC984-5715-41C3-AE65-33184934894C}">
      <dgm:prSet/>
      <dgm:spPr>
        <a:ln>
          <a:solidFill>
            <a:schemeClr val="accent2"/>
          </a:solidFill>
        </a:ln>
      </dgm:spPr>
      <dgm:t>
        <a:bodyPr/>
        <a:lstStyle/>
        <a:p>
          <a:endParaRPr lang="en-US"/>
        </a:p>
      </dgm:t>
    </dgm:pt>
    <dgm:pt modelId="{22FD817F-AB10-43BB-B63C-43C09089474C}" type="sibTrans" cxnId="{8F1DC984-5715-41C3-AE65-33184934894C}">
      <dgm:prSet/>
      <dgm:spPr/>
      <dgm:t>
        <a:bodyPr/>
        <a:lstStyle/>
        <a:p>
          <a:endParaRPr lang="en-US"/>
        </a:p>
      </dgm:t>
    </dgm:pt>
    <dgm:pt modelId="{D3BC0A81-3760-432D-A853-EFA6C6F5B156}">
      <dgm:prSet phldrT="[Text]" custT="1"/>
      <dgm:spPr>
        <a:ln>
          <a:solidFill>
            <a:schemeClr val="accent3"/>
          </a:solidFill>
        </a:ln>
      </dgm:spPr>
      <dgm:t>
        <a:bodyPr/>
        <a:lstStyle/>
        <a:p>
          <a:pPr algn="l"/>
          <a:r>
            <a:rPr lang="en-US" sz="1300" dirty="0">
              <a:solidFill>
                <a:srgbClr val="FFFFFF"/>
              </a:solidFill>
              <a:latin typeface="Maven Pro" panose="020B0604020202020204" charset="0"/>
              <a:ea typeface="+mn-ea"/>
              <a:cs typeface="+mn-cs"/>
            </a:rPr>
            <a:t>Scenario 2 (Incomplete training data) test data &amp; training data are missing.</a:t>
          </a:r>
        </a:p>
        <a:p>
          <a:pPr algn="l"/>
          <a:endParaRPr lang="en-US" sz="1300" dirty="0">
            <a:solidFill>
              <a:srgbClr val="FFFFFF"/>
            </a:solidFill>
            <a:latin typeface="Maven Pro" panose="020B0604020202020204" charset="0"/>
            <a:ea typeface="+mn-ea"/>
            <a:cs typeface="+mn-cs"/>
          </a:endParaRPr>
        </a:p>
        <a:p>
          <a:pPr algn="l"/>
          <a:r>
            <a:rPr lang="en-US" sz="1300" b="1" u="sng" dirty="0">
              <a:solidFill>
                <a:srgbClr val="FFFFFF"/>
              </a:solidFill>
              <a:latin typeface="Maven Pro" panose="020B0604020202020204" charset="0"/>
              <a:ea typeface="+mn-ea"/>
              <a:cs typeface="+mn-cs"/>
            </a:rPr>
            <a:t>Evaluate:</a:t>
          </a:r>
          <a:endParaRPr lang="en-US" sz="1300" b="1" u="sng" dirty="0">
            <a:latin typeface="Maven Pro" panose="020B0604020202020204" charset="0"/>
          </a:endParaRPr>
        </a:p>
      </dgm:t>
    </dgm:pt>
    <dgm:pt modelId="{8840EEAC-8631-421F-AE71-CDDF9A1576C3}" type="parTrans" cxnId="{EDBA7186-0DDC-42E1-A9E3-61C5B1CFC1CA}">
      <dgm:prSet/>
      <dgm:spPr>
        <a:ln>
          <a:solidFill>
            <a:schemeClr val="accent2"/>
          </a:solidFill>
        </a:ln>
      </dgm:spPr>
      <dgm:t>
        <a:bodyPr/>
        <a:lstStyle/>
        <a:p>
          <a:endParaRPr lang="en-US"/>
        </a:p>
      </dgm:t>
    </dgm:pt>
    <dgm:pt modelId="{5B6E0BD1-A6F3-4B4F-9F80-C275E9456B67}" type="sibTrans" cxnId="{EDBA7186-0DDC-42E1-A9E3-61C5B1CFC1CA}">
      <dgm:prSet/>
      <dgm:spPr/>
      <dgm:t>
        <a:bodyPr/>
        <a:lstStyle/>
        <a:p>
          <a:endParaRPr lang="en-US"/>
        </a:p>
      </dgm:t>
    </dgm:pt>
    <dgm:pt modelId="{C926B96D-85CE-48B6-9A2C-E7D57BEF796E}">
      <dgm:prSet phldrT="[Text]" custT="1"/>
      <dgm:spPr>
        <a:ln>
          <a:solidFill>
            <a:schemeClr val="accent3"/>
          </a:solidFill>
        </a:ln>
      </dgm:spPr>
      <dgm:t>
        <a:bodyPr/>
        <a:lstStyle/>
        <a:p>
          <a:pPr marL="0" lvl="0" indent="0" algn="l"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2 (Incomplete training data) test data &amp; training data are missing.</a:t>
          </a:r>
        </a:p>
        <a:p>
          <a:pPr marL="0" lvl="0" indent="0" algn="l" defTabSz="80010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 </a:t>
          </a:r>
          <a:r>
            <a:rPr lang="en-US" sz="1300" b="0" u="none" kern="1200" dirty="0">
              <a:solidFill>
                <a:srgbClr val="FFFFFF"/>
              </a:solidFill>
              <a:latin typeface="Maven Pro" panose="020B0604020202020204" charset="0"/>
              <a:ea typeface="+mn-ea"/>
              <a:cs typeface="+mn-cs"/>
            </a:rPr>
            <a:t>(</a:t>
          </a:r>
          <a:r>
            <a:rPr lang="en-US" sz="1300" b="0" u="none" kern="1200" dirty="0"/>
            <a:t>RMSE) and macro F1-score </a:t>
          </a:r>
          <a:endParaRPr lang="ar-SA" sz="1300" b="0" u="none" kern="1200" dirty="0"/>
        </a:p>
      </dgm:t>
    </dgm:pt>
    <dgm:pt modelId="{B9338B52-9CE5-458F-9597-721619F93265}" type="parTrans" cxnId="{F7A33059-46DE-4EB7-B5F8-AB05235AE3F4}">
      <dgm:prSet/>
      <dgm:spPr>
        <a:ln>
          <a:solidFill>
            <a:schemeClr val="accent2"/>
          </a:solidFill>
        </a:ln>
      </dgm:spPr>
      <dgm:t>
        <a:bodyPr/>
        <a:lstStyle/>
        <a:p>
          <a:endParaRPr lang="en-US"/>
        </a:p>
      </dgm:t>
    </dgm:pt>
    <dgm:pt modelId="{D020F881-218A-4BE4-9E4A-E5A42FB5CD77}" type="sibTrans" cxnId="{F7A33059-46DE-4EB7-B5F8-AB05235AE3F4}">
      <dgm:prSet/>
      <dgm:spPr/>
      <dgm:t>
        <a:bodyPr/>
        <a:lstStyle/>
        <a:p>
          <a:endParaRPr lang="en-US"/>
        </a:p>
      </dgm:t>
    </dgm:pt>
    <dgm:pt modelId="{E69F6969-D167-4545-B7BB-8046FD1498C2}" type="pres">
      <dgm:prSet presAssocID="{CC43FE0B-0DAC-42E5-9C64-5BCBDE4514E3}" presName="hierChild1" presStyleCnt="0">
        <dgm:presLayoutVars>
          <dgm:orgChart val="1"/>
          <dgm:chPref val="1"/>
          <dgm:dir/>
          <dgm:animOne val="branch"/>
          <dgm:animLvl val="lvl"/>
          <dgm:resizeHandles/>
        </dgm:presLayoutVars>
      </dgm:prSet>
      <dgm:spPr/>
    </dgm:pt>
    <dgm:pt modelId="{00FED4CE-F7AD-4461-8DA1-82360A68DB7F}" type="pres">
      <dgm:prSet presAssocID="{C33D71A9-0033-405D-A755-39EA133669C2}" presName="hierRoot1" presStyleCnt="0">
        <dgm:presLayoutVars>
          <dgm:hierBranch val="init"/>
        </dgm:presLayoutVars>
      </dgm:prSet>
      <dgm:spPr/>
    </dgm:pt>
    <dgm:pt modelId="{39916B22-2255-4D38-983A-A7C26B756FB2}" type="pres">
      <dgm:prSet presAssocID="{C33D71A9-0033-405D-A755-39EA133669C2}" presName="rootComposite1" presStyleCnt="0"/>
      <dgm:spPr/>
    </dgm:pt>
    <dgm:pt modelId="{DD81DC3C-0FCC-42C9-8279-87617BCDCCA6}" type="pres">
      <dgm:prSet presAssocID="{C33D71A9-0033-405D-A755-39EA133669C2}" presName="rootText1" presStyleLbl="node0" presStyleIdx="0" presStyleCnt="1" custScaleX="48909" custScaleY="38073">
        <dgm:presLayoutVars>
          <dgm:chPref val="3"/>
        </dgm:presLayoutVars>
      </dgm:prSet>
      <dgm:spPr/>
    </dgm:pt>
    <dgm:pt modelId="{5AA35C37-D47E-47C4-BF0C-5DB998C01F25}" type="pres">
      <dgm:prSet presAssocID="{C33D71A9-0033-405D-A755-39EA133669C2}" presName="rootConnector1" presStyleLbl="node1" presStyleIdx="0" presStyleCnt="0"/>
      <dgm:spPr/>
    </dgm:pt>
    <dgm:pt modelId="{47DB50BB-C755-4E93-867B-FB7C84CE8C6B}" type="pres">
      <dgm:prSet presAssocID="{C33D71A9-0033-405D-A755-39EA133669C2}" presName="hierChild2" presStyleCnt="0"/>
      <dgm:spPr/>
    </dgm:pt>
    <dgm:pt modelId="{96F0ECEA-B644-48A1-94E9-121937C0A326}" type="pres">
      <dgm:prSet presAssocID="{B4497F4C-30B8-4A73-992A-EB8A5AC91077}" presName="Name37" presStyleLbl="parChTrans1D2" presStyleIdx="0" presStyleCnt="2"/>
      <dgm:spPr/>
    </dgm:pt>
    <dgm:pt modelId="{22DC5BA8-03EB-446C-89A9-72E174CD026D}" type="pres">
      <dgm:prSet presAssocID="{D4A0E211-79A4-4EBB-85DF-D85B64807D67}" presName="hierRoot2" presStyleCnt="0">
        <dgm:presLayoutVars>
          <dgm:hierBranch val="init"/>
        </dgm:presLayoutVars>
      </dgm:prSet>
      <dgm:spPr/>
    </dgm:pt>
    <dgm:pt modelId="{4E322196-792B-42C1-82C1-007458C08CBD}" type="pres">
      <dgm:prSet presAssocID="{D4A0E211-79A4-4EBB-85DF-D85B64807D67}" presName="rootComposite" presStyleCnt="0"/>
      <dgm:spPr/>
    </dgm:pt>
    <dgm:pt modelId="{8D629119-5DF0-4A82-ACB7-C33C71436F76}" type="pres">
      <dgm:prSet presAssocID="{D4A0E211-79A4-4EBB-85DF-D85B64807D67}" presName="rootText" presStyleLbl="node2" presStyleIdx="0" presStyleCnt="2" custScaleX="100939" custScaleY="43680" custLinFactNeighborY="-1311">
        <dgm:presLayoutVars>
          <dgm:chPref val="3"/>
        </dgm:presLayoutVars>
      </dgm:prSet>
      <dgm:spPr/>
    </dgm:pt>
    <dgm:pt modelId="{0BD0AF3B-2D30-4F97-A482-5F9FC5175B58}" type="pres">
      <dgm:prSet presAssocID="{D4A0E211-79A4-4EBB-85DF-D85B64807D67}" presName="rootConnector" presStyleLbl="node2" presStyleIdx="0" presStyleCnt="2"/>
      <dgm:spPr/>
    </dgm:pt>
    <dgm:pt modelId="{5EDA3E16-E6B6-4C1A-93A4-708FA4C14256}" type="pres">
      <dgm:prSet presAssocID="{D4A0E211-79A4-4EBB-85DF-D85B64807D67}" presName="hierChild4" presStyleCnt="0"/>
      <dgm:spPr/>
    </dgm:pt>
    <dgm:pt modelId="{DDC983B9-6725-4A52-912C-5F81F7084445}" type="pres">
      <dgm:prSet presAssocID="{B2F9D36C-E1CE-4350-8466-BABB696D4251}" presName="Name37" presStyleLbl="parChTrans1D3" presStyleIdx="0" presStyleCnt="4"/>
      <dgm:spPr/>
    </dgm:pt>
    <dgm:pt modelId="{6D47D369-B85C-4D60-B3CF-F17A4279C933}" type="pres">
      <dgm:prSet presAssocID="{CA080B02-669C-4FBE-80FA-663D09528437}" presName="hierRoot2" presStyleCnt="0">
        <dgm:presLayoutVars>
          <dgm:hierBranch val="init"/>
        </dgm:presLayoutVars>
      </dgm:prSet>
      <dgm:spPr/>
    </dgm:pt>
    <dgm:pt modelId="{AB71B0B0-E65C-49D5-9047-38670872DEC1}" type="pres">
      <dgm:prSet presAssocID="{CA080B02-669C-4FBE-80FA-663D09528437}" presName="rootComposite" presStyleCnt="0"/>
      <dgm:spPr/>
    </dgm:pt>
    <dgm:pt modelId="{15077A8C-E90C-4089-B910-F4DBEED958EA}" type="pres">
      <dgm:prSet presAssocID="{CA080B02-669C-4FBE-80FA-663D09528437}" presName="rootText" presStyleLbl="node3" presStyleIdx="0" presStyleCnt="4" custScaleX="134947" custLinFactNeighborY="-578">
        <dgm:presLayoutVars>
          <dgm:chPref val="3"/>
        </dgm:presLayoutVars>
      </dgm:prSet>
      <dgm:spPr/>
    </dgm:pt>
    <dgm:pt modelId="{F57B6A54-BB5F-43D7-BB02-C207CCBED4DE}" type="pres">
      <dgm:prSet presAssocID="{CA080B02-669C-4FBE-80FA-663D09528437}" presName="rootConnector" presStyleLbl="node3" presStyleIdx="0" presStyleCnt="4"/>
      <dgm:spPr/>
    </dgm:pt>
    <dgm:pt modelId="{676162C9-CC6D-47B8-8121-7345708DDCC7}" type="pres">
      <dgm:prSet presAssocID="{CA080B02-669C-4FBE-80FA-663D09528437}" presName="hierChild4" presStyleCnt="0"/>
      <dgm:spPr/>
    </dgm:pt>
    <dgm:pt modelId="{ADEA263D-48FA-4B10-878D-C94734A1B4CD}" type="pres">
      <dgm:prSet presAssocID="{CA080B02-669C-4FBE-80FA-663D09528437}" presName="hierChild5" presStyleCnt="0"/>
      <dgm:spPr/>
    </dgm:pt>
    <dgm:pt modelId="{C62C0C9A-DF1B-4C62-A66F-10F528273D74}" type="pres">
      <dgm:prSet presAssocID="{B9338B52-9CE5-458F-9597-721619F93265}" presName="Name37" presStyleLbl="parChTrans1D3" presStyleIdx="1" presStyleCnt="4"/>
      <dgm:spPr/>
    </dgm:pt>
    <dgm:pt modelId="{6594F0B4-A74C-41C9-996C-EF7E82E57CD5}" type="pres">
      <dgm:prSet presAssocID="{C926B96D-85CE-48B6-9A2C-E7D57BEF796E}" presName="hierRoot2" presStyleCnt="0">
        <dgm:presLayoutVars>
          <dgm:hierBranch val="init"/>
        </dgm:presLayoutVars>
      </dgm:prSet>
      <dgm:spPr/>
    </dgm:pt>
    <dgm:pt modelId="{79874D32-AF8F-4E89-BE9C-398946DD1D4D}" type="pres">
      <dgm:prSet presAssocID="{C926B96D-85CE-48B6-9A2C-E7D57BEF796E}" presName="rootComposite" presStyleCnt="0"/>
      <dgm:spPr/>
    </dgm:pt>
    <dgm:pt modelId="{8B57D131-3108-4D89-8169-48E75FF56593}" type="pres">
      <dgm:prSet presAssocID="{C926B96D-85CE-48B6-9A2C-E7D57BEF796E}" presName="rootText" presStyleLbl="node3" presStyleIdx="1" presStyleCnt="4" custScaleX="143605" custScaleY="98397" custLinFactNeighborX="-2108" custLinFactNeighborY="24">
        <dgm:presLayoutVars>
          <dgm:chPref val="3"/>
        </dgm:presLayoutVars>
      </dgm:prSet>
      <dgm:spPr/>
    </dgm:pt>
    <dgm:pt modelId="{93538D26-B897-4C01-BC09-B7DA7278DE0C}" type="pres">
      <dgm:prSet presAssocID="{C926B96D-85CE-48B6-9A2C-E7D57BEF796E}" presName="rootConnector" presStyleLbl="node3" presStyleIdx="1" presStyleCnt="4"/>
      <dgm:spPr/>
    </dgm:pt>
    <dgm:pt modelId="{E33D1DA8-DF8E-49A7-A4E4-ECA7E6624C09}" type="pres">
      <dgm:prSet presAssocID="{C926B96D-85CE-48B6-9A2C-E7D57BEF796E}" presName="hierChild4" presStyleCnt="0"/>
      <dgm:spPr/>
    </dgm:pt>
    <dgm:pt modelId="{E80715D0-643D-4D45-B2C5-E56DF74A0D42}" type="pres">
      <dgm:prSet presAssocID="{C926B96D-85CE-48B6-9A2C-E7D57BEF796E}" presName="hierChild5" presStyleCnt="0"/>
      <dgm:spPr/>
    </dgm:pt>
    <dgm:pt modelId="{D684C0B5-4842-41BE-829D-80A1F5C548B6}" type="pres">
      <dgm:prSet presAssocID="{D4A0E211-79A4-4EBB-85DF-D85B64807D67}" presName="hierChild5" presStyleCnt="0"/>
      <dgm:spPr/>
    </dgm:pt>
    <dgm:pt modelId="{B6840136-4BCC-4D9F-9549-3E9CE5549FC9}" type="pres">
      <dgm:prSet presAssocID="{55236A52-DB4A-4674-B865-5360A6B97FFB}" presName="Name37" presStyleLbl="parChTrans1D2" presStyleIdx="1" presStyleCnt="2"/>
      <dgm:spPr/>
    </dgm:pt>
    <dgm:pt modelId="{8C951A09-F71B-4631-B67A-F3EAF21F7933}" type="pres">
      <dgm:prSet presAssocID="{5B689AD4-9A3C-4305-874E-EA8552A6E1A9}" presName="hierRoot2" presStyleCnt="0">
        <dgm:presLayoutVars>
          <dgm:hierBranch val="init"/>
        </dgm:presLayoutVars>
      </dgm:prSet>
      <dgm:spPr/>
    </dgm:pt>
    <dgm:pt modelId="{E962A52F-1882-4BD6-98C8-06FB42D937EE}" type="pres">
      <dgm:prSet presAssocID="{5B689AD4-9A3C-4305-874E-EA8552A6E1A9}" presName="rootComposite" presStyleCnt="0"/>
      <dgm:spPr/>
    </dgm:pt>
    <dgm:pt modelId="{D8B07239-FB84-4BAF-8885-B9AE0E056310}" type="pres">
      <dgm:prSet presAssocID="{5B689AD4-9A3C-4305-874E-EA8552A6E1A9}" presName="rootText" presStyleLbl="node2" presStyleIdx="1" presStyleCnt="2" custScaleX="102324" custScaleY="45422" custLinFactNeighborX="0">
        <dgm:presLayoutVars>
          <dgm:chPref val="3"/>
        </dgm:presLayoutVars>
      </dgm:prSet>
      <dgm:spPr/>
    </dgm:pt>
    <dgm:pt modelId="{81BD82FF-4B1E-4C4D-9903-0DC9EAA38189}" type="pres">
      <dgm:prSet presAssocID="{5B689AD4-9A3C-4305-874E-EA8552A6E1A9}" presName="rootConnector" presStyleLbl="node2" presStyleIdx="1" presStyleCnt="2"/>
      <dgm:spPr/>
    </dgm:pt>
    <dgm:pt modelId="{0F0821C1-BFC8-4EA9-A176-814F89440637}" type="pres">
      <dgm:prSet presAssocID="{5B689AD4-9A3C-4305-874E-EA8552A6E1A9}" presName="hierChild4" presStyleCnt="0"/>
      <dgm:spPr/>
    </dgm:pt>
    <dgm:pt modelId="{A035A16C-4DBB-49AD-91D3-DDBD787B185D}" type="pres">
      <dgm:prSet presAssocID="{F977B119-DBCE-4F18-ABF6-FD6C74755209}" presName="Name37" presStyleLbl="parChTrans1D3" presStyleIdx="2" presStyleCnt="4"/>
      <dgm:spPr/>
    </dgm:pt>
    <dgm:pt modelId="{6B808602-2F7B-4725-BD57-B2626EF1E1DD}" type="pres">
      <dgm:prSet presAssocID="{B040AF2E-DD1C-4ADB-80E0-5652AF6A0DB8}" presName="hierRoot2" presStyleCnt="0">
        <dgm:presLayoutVars>
          <dgm:hierBranch val="init"/>
        </dgm:presLayoutVars>
      </dgm:prSet>
      <dgm:spPr/>
    </dgm:pt>
    <dgm:pt modelId="{9A7CC28D-BDC0-4DDE-8E46-475F66DCADB9}" type="pres">
      <dgm:prSet presAssocID="{B040AF2E-DD1C-4ADB-80E0-5652AF6A0DB8}" presName="rootComposite" presStyleCnt="0"/>
      <dgm:spPr/>
    </dgm:pt>
    <dgm:pt modelId="{04365081-673E-463A-8F2E-66B8A19187BE}" type="pres">
      <dgm:prSet presAssocID="{B040AF2E-DD1C-4ADB-80E0-5652AF6A0DB8}" presName="rootText" presStyleLbl="node3" presStyleIdx="2" presStyleCnt="4" custScaleX="144724" custScaleY="117073" custLinFactNeighborX="2371" custLinFactNeighborY="-6118">
        <dgm:presLayoutVars>
          <dgm:chPref val="3"/>
        </dgm:presLayoutVars>
      </dgm:prSet>
      <dgm:spPr/>
    </dgm:pt>
    <dgm:pt modelId="{3512E077-95FD-4B6D-88F0-E4A9DE3D3E68}" type="pres">
      <dgm:prSet presAssocID="{B040AF2E-DD1C-4ADB-80E0-5652AF6A0DB8}" presName="rootConnector" presStyleLbl="node3" presStyleIdx="2" presStyleCnt="4"/>
      <dgm:spPr/>
    </dgm:pt>
    <dgm:pt modelId="{EA630D26-AA99-4D2C-BA22-ED21E539F022}" type="pres">
      <dgm:prSet presAssocID="{B040AF2E-DD1C-4ADB-80E0-5652AF6A0DB8}" presName="hierChild4" presStyleCnt="0"/>
      <dgm:spPr/>
    </dgm:pt>
    <dgm:pt modelId="{EFD12B65-8CCC-4109-9A22-ACCB09DD810C}" type="pres">
      <dgm:prSet presAssocID="{B040AF2E-DD1C-4ADB-80E0-5652AF6A0DB8}" presName="hierChild5" presStyleCnt="0"/>
      <dgm:spPr/>
    </dgm:pt>
    <dgm:pt modelId="{1F4C61B9-E6E8-4998-8120-C60929AE4EC7}" type="pres">
      <dgm:prSet presAssocID="{8840EEAC-8631-421F-AE71-CDDF9A1576C3}" presName="Name37" presStyleLbl="parChTrans1D3" presStyleIdx="3" presStyleCnt="4"/>
      <dgm:spPr/>
    </dgm:pt>
    <dgm:pt modelId="{F8C4B788-612B-4F03-AEEB-064A93E12C8A}" type="pres">
      <dgm:prSet presAssocID="{D3BC0A81-3760-432D-A853-EFA6C6F5B156}" presName="hierRoot2" presStyleCnt="0">
        <dgm:presLayoutVars>
          <dgm:hierBranch val="init"/>
        </dgm:presLayoutVars>
      </dgm:prSet>
      <dgm:spPr/>
    </dgm:pt>
    <dgm:pt modelId="{2646DE2A-C3F0-40FC-A80B-8451869D546D}" type="pres">
      <dgm:prSet presAssocID="{D3BC0A81-3760-432D-A853-EFA6C6F5B156}" presName="rootComposite" presStyleCnt="0"/>
      <dgm:spPr/>
    </dgm:pt>
    <dgm:pt modelId="{416E547E-257B-4229-97CB-C929007CB6B1}" type="pres">
      <dgm:prSet presAssocID="{D3BC0A81-3760-432D-A853-EFA6C6F5B156}" presName="rootText" presStyleLbl="node3" presStyleIdx="3" presStyleCnt="4" custScaleX="148209" custScaleY="109667" custLinFactNeighborX="628" custLinFactNeighborY="-19695">
        <dgm:presLayoutVars>
          <dgm:chPref val="3"/>
        </dgm:presLayoutVars>
      </dgm:prSet>
      <dgm:spPr/>
    </dgm:pt>
    <dgm:pt modelId="{785890CA-9930-438F-8440-911089296E29}" type="pres">
      <dgm:prSet presAssocID="{D3BC0A81-3760-432D-A853-EFA6C6F5B156}" presName="rootConnector" presStyleLbl="node3" presStyleIdx="3" presStyleCnt="4"/>
      <dgm:spPr/>
    </dgm:pt>
    <dgm:pt modelId="{448F3643-644E-41E5-80D4-0D28AE440665}" type="pres">
      <dgm:prSet presAssocID="{D3BC0A81-3760-432D-A853-EFA6C6F5B156}" presName="hierChild4" presStyleCnt="0"/>
      <dgm:spPr/>
    </dgm:pt>
    <dgm:pt modelId="{AB6F4626-F434-40E7-B219-8F700573DCF3}" type="pres">
      <dgm:prSet presAssocID="{D3BC0A81-3760-432D-A853-EFA6C6F5B156}" presName="hierChild5" presStyleCnt="0"/>
      <dgm:spPr/>
    </dgm:pt>
    <dgm:pt modelId="{0F9146EF-36E2-4198-8AF2-A790AA92B9C2}" type="pres">
      <dgm:prSet presAssocID="{5B689AD4-9A3C-4305-874E-EA8552A6E1A9}" presName="hierChild5" presStyleCnt="0"/>
      <dgm:spPr/>
    </dgm:pt>
    <dgm:pt modelId="{B64B7296-E2A2-4D06-A2D2-A26A5A6ED2B1}" type="pres">
      <dgm:prSet presAssocID="{C33D71A9-0033-405D-A755-39EA133669C2}" presName="hierChild3" presStyleCnt="0"/>
      <dgm:spPr/>
    </dgm:pt>
  </dgm:ptLst>
  <dgm:cxnLst>
    <dgm:cxn modelId="{89A9AD02-79D6-49A2-B7AE-C2090174B288}" type="presOf" srcId="{5B689AD4-9A3C-4305-874E-EA8552A6E1A9}" destId="{81BD82FF-4B1E-4C4D-9903-0DC9EAA38189}" srcOrd="1" destOrd="0" presId="urn:microsoft.com/office/officeart/2005/8/layout/orgChart1"/>
    <dgm:cxn modelId="{DEE18E03-E85F-46C4-82C2-9520423BDE89}" type="presOf" srcId="{D3BC0A81-3760-432D-A853-EFA6C6F5B156}" destId="{785890CA-9930-438F-8440-911089296E29}" srcOrd="1" destOrd="0" presId="urn:microsoft.com/office/officeart/2005/8/layout/orgChart1"/>
    <dgm:cxn modelId="{D0D1E903-8005-4608-A1A1-48F5D244101F}" type="presOf" srcId="{C926B96D-85CE-48B6-9A2C-E7D57BEF796E}" destId="{8B57D131-3108-4D89-8169-48E75FF56593}" srcOrd="0" destOrd="0" presId="urn:microsoft.com/office/officeart/2005/8/layout/orgChart1"/>
    <dgm:cxn modelId="{E2BEAC06-B73E-49B3-B4CF-EFA9E7BBB25A}" type="presOf" srcId="{55236A52-DB4A-4674-B865-5360A6B97FFB}" destId="{B6840136-4BCC-4D9F-9549-3E9CE5549FC9}" srcOrd="0" destOrd="0" presId="urn:microsoft.com/office/officeart/2005/8/layout/orgChart1"/>
    <dgm:cxn modelId="{F8E7BE06-03AD-4079-B6BE-BB88EF7A6ED7}" srcId="{C33D71A9-0033-405D-A755-39EA133669C2}" destId="{D4A0E211-79A4-4EBB-85DF-D85B64807D67}" srcOrd="0" destOrd="0" parTransId="{B4497F4C-30B8-4A73-992A-EB8A5AC91077}" sibTransId="{BC0CC893-BB2B-4244-8AC9-29B0DBE3F4F7}"/>
    <dgm:cxn modelId="{AB5F661F-40F4-4454-9219-0BE1A3F206A9}" type="presOf" srcId="{CC43FE0B-0DAC-42E5-9C64-5BCBDE4514E3}" destId="{E69F6969-D167-4545-B7BB-8046FD1498C2}" srcOrd="0" destOrd="0" presId="urn:microsoft.com/office/officeart/2005/8/layout/orgChart1"/>
    <dgm:cxn modelId="{C49AF534-0381-44FE-8164-3E03787FC2CF}" type="presOf" srcId="{C33D71A9-0033-405D-A755-39EA133669C2}" destId="{5AA35C37-D47E-47C4-BF0C-5DB998C01F25}" srcOrd="1" destOrd="0" presId="urn:microsoft.com/office/officeart/2005/8/layout/orgChart1"/>
    <dgm:cxn modelId="{488EB937-BA0D-4D81-B091-8BD4BF8595D1}" type="presOf" srcId="{B2F9D36C-E1CE-4350-8466-BABB696D4251}" destId="{DDC983B9-6725-4A52-912C-5F81F7084445}" srcOrd="0" destOrd="0" presId="urn:microsoft.com/office/officeart/2005/8/layout/orgChart1"/>
    <dgm:cxn modelId="{A7B49438-6EFE-4521-A36C-6A1F1DA6C6F6}" type="presOf" srcId="{D4A0E211-79A4-4EBB-85DF-D85B64807D67}" destId="{0BD0AF3B-2D30-4F97-A482-5F9FC5175B58}" srcOrd="1" destOrd="0" presId="urn:microsoft.com/office/officeart/2005/8/layout/orgChart1"/>
    <dgm:cxn modelId="{1C2E245C-1002-4C66-8E82-1FFE17EDAB4F}" type="presOf" srcId="{B040AF2E-DD1C-4ADB-80E0-5652AF6A0DB8}" destId="{3512E077-95FD-4B6D-88F0-E4A9DE3D3E68}" srcOrd="1" destOrd="0" presId="urn:microsoft.com/office/officeart/2005/8/layout/orgChart1"/>
    <dgm:cxn modelId="{D87A0643-DB7D-4DC3-9861-EFB5185AF71E}" type="presOf" srcId="{C926B96D-85CE-48B6-9A2C-E7D57BEF796E}" destId="{93538D26-B897-4C01-BC09-B7DA7278DE0C}" srcOrd="1" destOrd="0" presId="urn:microsoft.com/office/officeart/2005/8/layout/orgChart1"/>
    <dgm:cxn modelId="{AC5BB26A-1067-461C-ABF8-FF9FEAAF729E}" type="presOf" srcId="{D4A0E211-79A4-4EBB-85DF-D85B64807D67}" destId="{8D629119-5DF0-4A82-ACB7-C33C71436F76}" srcOrd="0" destOrd="0" presId="urn:microsoft.com/office/officeart/2005/8/layout/orgChart1"/>
    <dgm:cxn modelId="{0297046B-2335-480A-B7DB-8A9DD036AF91}" type="presOf" srcId="{CA080B02-669C-4FBE-80FA-663D09528437}" destId="{F57B6A54-BB5F-43D7-BB02-C207CCBED4DE}" srcOrd="1" destOrd="0" presId="urn:microsoft.com/office/officeart/2005/8/layout/orgChart1"/>
    <dgm:cxn modelId="{F7A33059-46DE-4EB7-B5F8-AB05235AE3F4}" srcId="{D4A0E211-79A4-4EBB-85DF-D85B64807D67}" destId="{C926B96D-85CE-48B6-9A2C-E7D57BEF796E}" srcOrd="1" destOrd="0" parTransId="{B9338B52-9CE5-458F-9597-721619F93265}" sibTransId="{D020F881-218A-4BE4-9E4A-E5A42FB5CD77}"/>
    <dgm:cxn modelId="{1BD0F35A-0FF4-4A16-9E13-83B179B4E1FE}" type="presOf" srcId="{B9338B52-9CE5-458F-9597-721619F93265}" destId="{C62C0C9A-DF1B-4C62-A66F-10F528273D74}" srcOrd="0" destOrd="0" presId="urn:microsoft.com/office/officeart/2005/8/layout/orgChart1"/>
    <dgm:cxn modelId="{8F1DC984-5715-41C3-AE65-33184934894C}" srcId="{5B689AD4-9A3C-4305-874E-EA8552A6E1A9}" destId="{B040AF2E-DD1C-4ADB-80E0-5652AF6A0DB8}" srcOrd="0" destOrd="0" parTransId="{F977B119-DBCE-4F18-ABF6-FD6C74755209}" sibTransId="{22FD817F-AB10-43BB-B63C-43C09089474C}"/>
    <dgm:cxn modelId="{EDBA7186-0DDC-42E1-A9E3-61C5B1CFC1CA}" srcId="{5B689AD4-9A3C-4305-874E-EA8552A6E1A9}" destId="{D3BC0A81-3760-432D-A853-EFA6C6F5B156}" srcOrd="1" destOrd="0" parTransId="{8840EEAC-8631-421F-AE71-CDDF9A1576C3}" sibTransId="{5B6E0BD1-A6F3-4B4F-9F80-C275E9456B67}"/>
    <dgm:cxn modelId="{1414148B-85AE-41B6-B9DF-EB56F8B8A784}" type="presOf" srcId="{5B689AD4-9A3C-4305-874E-EA8552A6E1A9}" destId="{D8B07239-FB84-4BAF-8885-B9AE0E056310}" srcOrd="0" destOrd="0" presId="urn:microsoft.com/office/officeart/2005/8/layout/orgChart1"/>
    <dgm:cxn modelId="{E926868B-9ECE-4732-9799-97837A8F680F}" type="presOf" srcId="{D3BC0A81-3760-432D-A853-EFA6C6F5B156}" destId="{416E547E-257B-4229-97CB-C929007CB6B1}" srcOrd="0" destOrd="0" presId="urn:microsoft.com/office/officeart/2005/8/layout/orgChart1"/>
    <dgm:cxn modelId="{FB89079B-674A-4BF2-80D8-D593483B7222}" srcId="{CC43FE0B-0DAC-42E5-9C64-5BCBDE4514E3}" destId="{C33D71A9-0033-405D-A755-39EA133669C2}" srcOrd="0" destOrd="0" parTransId="{56FD7D3D-6A44-4A83-9A15-17BF8AF490A4}" sibTransId="{1C55BE15-481F-4A56-B969-FCB79EF0017C}"/>
    <dgm:cxn modelId="{DBDC869E-9B52-46F1-B7AA-D636675E6D6D}" srcId="{C33D71A9-0033-405D-A755-39EA133669C2}" destId="{5B689AD4-9A3C-4305-874E-EA8552A6E1A9}" srcOrd="1" destOrd="0" parTransId="{55236A52-DB4A-4674-B865-5360A6B97FFB}" sibTransId="{C943FB86-A154-48BD-9299-F0142C0F21E5}"/>
    <dgm:cxn modelId="{14656AA3-4291-453C-A8C3-10246147DA7D}" type="presOf" srcId="{B4497F4C-30B8-4A73-992A-EB8A5AC91077}" destId="{96F0ECEA-B644-48A1-94E9-121937C0A326}" srcOrd="0" destOrd="0" presId="urn:microsoft.com/office/officeart/2005/8/layout/orgChart1"/>
    <dgm:cxn modelId="{0410D5A7-EA58-4738-AB4C-7B04E3C12513}" type="presOf" srcId="{8840EEAC-8631-421F-AE71-CDDF9A1576C3}" destId="{1F4C61B9-E6E8-4998-8120-C60929AE4EC7}" srcOrd="0" destOrd="0" presId="urn:microsoft.com/office/officeart/2005/8/layout/orgChart1"/>
    <dgm:cxn modelId="{F52BC1B6-32FB-4BDF-A668-23F9DAE8C667}" type="presOf" srcId="{CA080B02-669C-4FBE-80FA-663D09528437}" destId="{15077A8C-E90C-4089-B910-F4DBEED958EA}" srcOrd="0" destOrd="0" presId="urn:microsoft.com/office/officeart/2005/8/layout/orgChart1"/>
    <dgm:cxn modelId="{4946CEC8-D89F-42EB-A8AD-A9F177ED0165}" srcId="{D4A0E211-79A4-4EBB-85DF-D85B64807D67}" destId="{CA080B02-669C-4FBE-80FA-663D09528437}" srcOrd="0" destOrd="0" parTransId="{B2F9D36C-E1CE-4350-8466-BABB696D4251}" sibTransId="{8665C7EF-641A-40E0-BCA7-F7A8D4F06E0C}"/>
    <dgm:cxn modelId="{BB8D3CC9-6877-48E7-AAB8-02264312DB46}" type="presOf" srcId="{C33D71A9-0033-405D-A755-39EA133669C2}" destId="{DD81DC3C-0FCC-42C9-8279-87617BCDCCA6}" srcOrd="0" destOrd="0" presId="urn:microsoft.com/office/officeart/2005/8/layout/orgChart1"/>
    <dgm:cxn modelId="{535E0AD5-C5A3-4F72-A536-85AA41AE197B}" type="presOf" srcId="{B040AF2E-DD1C-4ADB-80E0-5652AF6A0DB8}" destId="{04365081-673E-463A-8F2E-66B8A19187BE}" srcOrd="0" destOrd="0" presId="urn:microsoft.com/office/officeart/2005/8/layout/orgChart1"/>
    <dgm:cxn modelId="{97A1EDE7-9B55-48B9-A83A-0FC82ED7F6CF}" type="presOf" srcId="{F977B119-DBCE-4F18-ABF6-FD6C74755209}" destId="{A035A16C-4DBB-49AD-91D3-DDBD787B185D}" srcOrd="0" destOrd="0" presId="urn:microsoft.com/office/officeart/2005/8/layout/orgChart1"/>
    <dgm:cxn modelId="{1745C9CA-1BBE-4BBA-97EC-3D1AE6508316}" type="presParOf" srcId="{E69F6969-D167-4545-B7BB-8046FD1498C2}" destId="{00FED4CE-F7AD-4461-8DA1-82360A68DB7F}" srcOrd="0" destOrd="0" presId="urn:microsoft.com/office/officeart/2005/8/layout/orgChart1"/>
    <dgm:cxn modelId="{952D8D94-1D28-4981-9522-156284A39D1F}" type="presParOf" srcId="{00FED4CE-F7AD-4461-8DA1-82360A68DB7F}" destId="{39916B22-2255-4D38-983A-A7C26B756FB2}" srcOrd="0" destOrd="0" presId="urn:microsoft.com/office/officeart/2005/8/layout/orgChart1"/>
    <dgm:cxn modelId="{487EDC13-9A2D-4F66-9699-CDE573E14336}" type="presParOf" srcId="{39916B22-2255-4D38-983A-A7C26B756FB2}" destId="{DD81DC3C-0FCC-42C9-8279-87617BCDCCA6}" srcOrd="0" destOrd="0" presId="urn:microsoft.com/office/officeart/2005/8/layout/orgChart1"/>
    <dgm:cxn modelId="{18A19678-E2DB-454E-95BD-E0B209874BB4}" type="presParOf" srcId="{39916B22-2255-4D38-983A-A7C26B756FB2}" destId="{5AA35C37-D47E-47C4-BF0C-5DB998C01F25}" srcOrd="1" destOrd="0" presId="urn:microsoft.com/office/officeart/2005/8/layout/orgChart1"/>
    <dgm:cxn modelId="{8247ACC3-8D95-46B0-AD03-2C8D30253E6E}" type="presParOf" srcId="{00FED4CE-F7AD-4461-8DA1-82360A68DB7F}" destId="{47DB50BB-C755-4E93-867B-FB7C84CE8C6B}" srcOrd="1" destOrd="0" presId="urn:microsoft.com/office/officeart/2005/8/layout/orgChart1"/>
    <dgm:cxn modelId="{671BAA11-6F86-4FB2-9034-B6AC73B3243D}" type="presParOf" srcId="{47DB50BB-C755-4E93-867B-FB7C84CE8C6B}" destId="{96F0ECEA-B644-48A1-94E9-121937C0A326}" srcOrd="0" destOrd="0" presId="urn:microsoft.com/office/officeart/2005/8/layout/orgChart1"/>
    <dgm:cxn modelId="{D077FD8E-AFCF-458B-B189-9EE40CC2F7E0}" type="presParOf" srcId="{47DB50BB-C755-4E93-867B-FB7C84CE8C6B}" destId="{22DC5BA8-03EB-446C-89A9-72E174CD026D}" srcOrd="1" destOrd="0" presId="urn:microsoft.com/office/officeart/2005/8/layout/orgChart1"/>
    <dgm:cxn modelId="{69F82A41-F8F7-4E6A-ABA3-530FB9F51325}" type="presParOf" srcId="{22DC5BA8-03EB-446C-89A9-72E174CD026D}" destId="{4E322196-792B-42C1-82C1-007458C08CBD}" srcOrd="0" destOrd="0" presId="urn:microsoft.com/office/officeart/2005/8/layout/orgChart1"/>
    <dgm:cxn modelId="{D1ACC26B-ADCC-48BD-ABA4-E1323A2389E7}" type="presParOf" srcId="{4E322196-792B-42C1-82C1-007458C08CBD}" destId="{8D629119-5DF0-4A82-ACB7-C33C71436F76}" srcOrd="0" destOrd="0" presId="urn:microsoft.com/office/officeart/2005/8/layout/orgChart1"/>
    <dgm:cxn modelId="{252FB812-E2F7-45A4-9500-97D096BC7FD1}" type="presParOf" srcId="{4E322196-792B-42C1-82C1-007458C08CBD}" destId="{0BD0AF3B-2D30-4F97-A482-5F9FC5175B58}" srcOrd="1" destOrd="0" presId="urn:microsoft.com/office/officeart/2005/8/layout/orgChart1"/>
    <dgm:cxn modelId="{C4A466AE-47F9-4D55-B2E6-3E37D75F1DFA}" type="presParOf" srcId="{22DC5BA8-03EB-446C-89A9-72E174CD026D}" destId="{5EDA3E16-E6B6-4C1A-93A4-708FA4C14256}" srcOrd="1" destOrd="0" presId="urn:microsoft.com/office/officeart/2005/8/layout/orgChart1"/>
    <dgm:cxn modelId="{59037C34-6118-4AF3-A373-B78B8CCEE070}" type="presParOf" srcId="{5EDA3E16-E6B6-4C1A-93A4-708FA4C14256}" destId="{DDC983B9-6725-4A52-912C-5F81F7084445}" srcOrd="0" destOrd="0" presId="urn:microsoft.com/office/officeart/2005/8/layout/orgChart1"/>
    <dgm:cxn modelId="{CC003657-43BC-4E0D-9BD3-850384B4531E}" type="presParOf" srcId="{5EDA3E16-E6B6-4C1A-93A4-708FA4C14256}" destId="{6D47D369-B85C-4D60-B3CF-F17A4279C933}" srcOrd="1" destOrd="0" presId="urn:microsoft.com/office/officeart/2005/8/layout/orgChart1"/>
    <dgm:cxn modelId="{0C7FEED1-3D72-4A1A-99EA-1E0424728F5F}" type="presParOf" srcId="{6D47D369-B85C-4D60-B3CF-F17A4279C933}" destId="{AB71B0B0-E65C-49D5-9047-38670872DEC1}" srcOrd="0" destOrd="0" presId="urn:microsoft.com/office/officeart/2005/8/layout/orgChart1"/>
    <dgm:cxn modelId="{926E2784-5D82-48A2-92DA-5DAB194CCFE5}" type="presParOf" srcId="{AB71B0B0-E65C-49D5-9047-38670872DEC1}" destId="{15077A8C-E90C-4089-B910-F4DBEED958EA}" srcOrd="0" destOrd="0" presId="urn:microsoft.com/office/officeart/2005/8/layout/orgChart1"/>
    <dgm:cxn modelId="{BD2A9B6C-4BA5-4D1E-BC8D-24BF16BEA905}" type="presParOf" srcId="{AB71B0B0-E65C-49D5-9047-38670872DEC1}" destId="{F57B6A54-BB5F-43D7-BB02-C207CCBED4DE}" srcOrd="1" destOrd="0" presId="urn:microsoft.com/office/officeart/2005/8/layout/orgChart1"/>
    <dgm:cxn modelId="{FC25640E-86D3-42F1-B510-3B46094971BF}" type="presParOf" srcId="{6D47D369-B85C-4D60-B3CF-F17A4279C933}" destId="{676162C9-CC6D-47B8-8121-7345708DDCC7}" srcOrd="1" destOrd="0" presId="urn:microsoft.com/office/officeart/2005/8/layout/orgChart1"/>
    <dgm:cxn modelId="{2DD4580A-5763-4F3E-8CAF-770511291A33}" type="presParOf" srcId="{6D47D369-B85C-4D60-B3CF-F17A4279C933}" destId="{ADEA263D-48FA-4B10-878D-C94734A1B4CD}" srcOrd="2" destOrd="0" presId="urn:microsoft.com/office/officeart/2005/8/layout/orgChart1"/>
    <dgm:cxn modelId="{FD3443C9-8B55-439D-A74B-D8D361D7214C}" type="presParOf" srcId="{5EDA3E16-E6B6-4C1A-93A4-708FA4C14256}" destId="{C62C0C9A-DF1B-4C62-A66F-10F528273D74}" srcOrd="2" destOrd="0" presId="urn:microsoft.com/office/officeart/2005/8/layout/orgChart1"/>
    <dgm:cxn modelId="{8DDDCEDD-7054-4467-AAE2-F838CDE1EE4D}" type="presParOf" srcId="{5EDA3E16-E6B6-4C1A-93A4-708FA4C14256}" destId="{6594F0B4-A74C-41C9-996C-EF7E82E57CD5}" srcOrd="3" destOrd="0" presId="urn:microsoft.com/office/officeart/2005/8/layout/orgChart1"/>
    <dgm:cxn modelId="{EA13AB19-9DAC-4334-8D00-320A7568CFAB}" type="presParOf" srcId="{6594F0B4-A74C-41C9-996C-EF7E82E57CD5}" destId="{79874D32-AF8F-4E89-BE9C-398946DD1D4D}" srcOrd="0" destOrd="0" presId="urn:microsoft.com/office/officeart/2005/8/layout/orgChart1"/>
    <dgm:cxn modelId="{941CA4BA-9F75-48DD-81F5-639C46DE1E6B}" type="presParOf" srcId="{79874D32-AF8F-4E89-BE9C-398946DD1D4D}" destId="{8B57D131-3108-4D89-8169-48E75FF56593}" srcOrd="0" destOrd="0" presId="urn:microsoft.com/office/officeart/2005/8/layout/orgChart1"/>
    <dgm:cxn modelId="{51195793-42A4-4656-BC1E-4BABAF0D4016}" type="presParOf" srcId="{79874D32-AF8F-4E89-BE9C-398946DD1D4D}" destId="{93538D26-B897-4C01-BC09-B7DA7278DE0C}" srcOrd="1" destOrd="0" presId="urn:microsoft.com/office/officeart/2005/8/layout/orgChart1"/>
    <dgm:cxn modelId="{73FC4C55-B6E4-4FE2-90DF-C822F352B3B0}" type="presParOf" srcId="{6594F0B4-A74C-41C9-996C-EF7E82E57CD5}" destId="{E33D1DA8-DF8E-49A7-A4E4-ECA7E6624C09}" srcOrd="1" destOrd="0" presId="urn:microsoft.com/office/officeart/2005/8/layout/orgChart1"/>
    <dgm:cxn modelId="{724DBCC4-A25C-4E69-8095-0DE7EE88C8AE}" type="presParOf" srcId="{6594F0B4-A74C-41C9-996C-EF7E82E57CD5}" destId="{E80715D0-643D-4D45-B2C5-E56DF74A0D42}" srcOrd="2" destOrd="0" presId="urn:microsoft.com/office/officeart/2005/8/layout/orgChart1"/>
    <dgm:cxn modelId="{70A1366A-015D-4892-85FA-B970EDFAA52D}" type="presParOf" srcId="{22DC5BA8-03EB-446C-89A9-72E174CD026D}" destId="{D684C0B5-4842-41BE-829D-80A1F5C548B6}" srcOrd="2" destOrd="0" presId="urn:microsoft.com/office/officeart/2005/8/layout/orgChart1"/>
    <dgm:cxn modelId="{1936347E-54AD-44CA-8B56-B6F38C06D3AF}" type="presParOf" srcId="{47DB50BB-C755-4E93-867B-FB7C84CE8C6B}" destId="{B6840136-4BCC-4D9F-9549-3E9CE5549FC9}" srcOrd="2" destOrd="0" presId="urn:microsoft.com/office/officeart/2005/8/layout/orgChart1"/>
    <dgm:cxn modelId="{1ABD8607-444A-423D-8CC9-53C39FFCC32E}" type="presParOf" srcId="{47DB50BB-C755-4E93-867B-FB7C84CE8C6B}" destId="{8C951A09-F71B-4631-B67A-F3EAF21F7933}" srcOrd="3" destOrd="0" presId="urn:microsoft.com/office/officeart/2005/8/layout/orgChart1"/>
    <dgm:cxn modelId="{FF833EA6-5B98-48E6-9857-668C70008750}" type="presParOf" srcId="{8C951A09-F71B-4631-B67A-F3EAF21F7933}" destId="{E962A52F-1882-4BD6-98C8-06FB42D937EE}" srcOrd="0" destOrd="0" presId="urn:microsoft.com/office/officeart/2005/8/layout/orgChart1"/>
    <dgm:cxn modelId="{6DD3E477-1E97-4D9D-8764-196F54E72659}" type="presParOf" srcId="{E962A52F-1882-4BD6-98C8-06FB42D937EE}" destId="{D8B07239-FB84-4BAF-8885-B9AE0E056310}" srcOrd="0" destOrd="0" presId="urn:microsoft.com/office/officeart/2005/8/layout/orgChart1"/>
    <dgm:cxn modelId="{AB8F1BB9-BBAB-4329-8D43-73455D664060}" type="presParOf" srcId="{E962A52F-1882-4BD6-98C8-06FB42D937EE}" destId="{81BD82FF-4B1E-4C4D-9903-0DC9EAA38189}" srcOrd="1" destOrd="0" presId="urn:microsoft.com/office/officeart/2005/8/layout/orgChart1"/>
    <dgm:cxn modelId="{E2388B24-D88F-4217-B00A-3A78F538F518}" type="presParOf" srcId="{8C951A09-F71B-4631-B67A-F3EAF21F7933}" destId="{0F0821C1-BFC8-4EA9-A176-814F89440637}" srcOrd="1" destOrd="0" presId="urn:microsoft.com/office/officeart/2005/8/layout/orgChart1"/>
    <dgm:cxn modelId="{24B595F7-8277-42B3-8F33-3CE969A8D636}" type="presParOf" srcId="{0F0821C1-BFC8-4EA9-A176-814F89440637}" destId="{A035A16C-4DBB-49AD-91D3-DDBD787B185D}" srcOrd="0" destOrd="0" presId="urn:microsoft.com/office/officeart/2005/8/layout/orgChart1"/>
    <dgm:cxn modelId="{8E849A6F-8CA2-429D-9BE9-2F3061EBF6E7}" type="presParOf" srcId="{0F0821C1-BFC8-4EA9-A176-814F89440637}" destId="{6B808602-2F7B-4725-BD57-B2626EF1E1DD}" srcOrd="1" destOrd="0" presId="urn:microsoft.com/office/officeart/2005/8/layout/orgChart1"/>
    <dgm:cxn modelId="{DD9DC203-B92B-4EAD-95F6-D66650E60B98}" type="presParOf" srcId="{6B808602-2F7B-4725-BD57-B2626EF1E1DD}" destId="{9A7CC28D-BDC0-4DDE-8E46-475F66DCADB9}" srcOrd="0" destOrd="0" presId="urn:microsoft.com/office/officeart/2005/8/layout/orgChart1"/>
    <dgm:cxn modelId="{DE86BF0D-A7E1-4A06-A0F7-23020A0E27BC}" type="presParOf" srcId="{9A7CC28D-BDC0-4DDE-8E46-475F66DCADB9}" destId="{04365081-673E-463A-8F2E-66B8A19187BE}" srcOrd="0" destOrd="0" presId="urn:microsoft.com/office/officeart/2005/8/layout/orgChart1"/>
    <dgm:cxn modelId="{A7798523-EC0C-4AA0-A744-A2F7F5024F25}" type="presParOf" srcId="{9A7CC28D-BDC0-4DDE-8E46-475F66DCADB9}" destId="{3512E077-95FD-4B6D-88F0-E4A9DE3D3E68}" srcOrd="1" destOrd="0" presId="urn:microsoft.com/office/officeart/2005/8/layout/orgChart1"/>
    <dgm:cxn modelId="{09A182E6-D067-484A-9913-0586F2F11F46}" type="presParOf" srcId="{6B808602-2F7B-4725-BD57-B2626EF1E1DD}" destId="{EA630D26-AA99-4D2C-BA22-ED21E539F022}" srcOrd="1" destOrd="0" presId="urn:microsoft.com/office/officeart/2005/8/layout/orgChart1"/>
    <dgm:cxn modelId="{25622E60-7B31-4D28-A74F-7B89797BE169}" type="presParOf" srcId="{6B808602-2F7B-4725-BD57-B2626EF1E1DD}" destId="{EFD12B65-8CCC-4109-9A22-ACCB09DD810C}" srcOrd="2" destOrd="0" presId="urn:microsoft.com/office/officeart/2005/8/layout/orgChart1"/>
    <dgm:cxn modelId="{A80E7833-72DB-4154-BF12-DF37FC4F0441}" type="presParOf" srcId="{0F0821C1-BFC8-4EA9-A176-814F89440637}" destId="{1F4C61B9-E6E8-4998-8120-C60929AE4EC7}" srcOrd="2" destOrd="0" presId="urn:microsoft.com/office/officeart/2005/8/layout/orgChart1"/>
    <dgm:cxn modelId="{382EB242-D273-453B-8B86-420130D24026}" type="presParOf" srcId="{0F0821C1-BFC8-4EA9-A176-814F89440637}" destId="{F8C4B788-612B-4F03-AEEB-064A93E12C8A}" srcOrd="3" destOrd="0" presId="urn:microsoft.com/office/officeart/2005/8/layout/orgChart1"/>
    <dgm:cxn modelId="{8EA245CE-DDAB-4FA9-B8BA-BE475DED1FC4}" type="presParOf" srcId="{F8C4B788-612B-4F03-AEEB-064A93E12C8A}" destId="{2646DE2A-C3F0-40FC-A80B-8451869D546D}" srcOrd="0" destOrd="0" presId="urn:microsoft.com/office/officeart/2005/8/layout/orgChart1"/>
    <dgm:cxn modelId="{C1DB9254-EB62-4987-965A-1AE20577DB65}" type="presParOf" srcId="{2646DE2A-C3F0-40FC-A80B-8451869D546D}" destId="{416E547E-257B-4229-97CB-C929007CB6B1}" srcOrd="0" destOrd="0" presId="urn:microsoft.com/office/officeart/2005/8/layout/orgChart1"/>
    <dgm:cxn modelId="{D594AEC0-1532-40E8-95B2-7DA15A4ED89F}" type="presParOf" srcId="{2646DE2A-C3F0-40FC-A80B-8451869D546D}" destId="{785890CA-9930-438F-8440-911089296E29}" srcOrd="1" destOrd="0" presId="urn:microsoft.com/office/officeart/2005/8/layout/orgChart1"/>
    <dgm:cxn modelId="{602DD626-9011-46DC-A45B-02C89A7E5E0F}" type="presParOf" srcId="{F8C4B788-612B-4F03-AEEB-064A93E12C8A}" destId="{448F3643-644E-41E5-80D4-0D28AE440665}" srcOrd="1" destOrd="0" presId="urn:microsoft.com/office/officeart/2005/8/layout/orgChart1"/>
    <dgm:cxn modelId="{C3853CFD-1A7E-4F12-9E20-8D50FE43B9DE}" type="presParOf" srcId="{F8C4B788-612B-4F03-AEEB-064A93E12C8A}" destId="{AB6F4626-F434-40E7-B219-8F700573DCF3}" srcOrd="2" destOrd="0" presId="urn:microsoft.com/office/officeart/2005/8/layout/orgChart1"/>
    <dgm:cxn modelId="{81B87716-521D-43FB-A115-16D8A58915A9}" type="presParOf" srcId="{8C951A09-F71B-4631-B67A-F3EAF21F7933}" destId="{0F9146EF-36E2-4198-8AF2-A790AA92B9C2}" srcOrd="2" destOrd="0" presId="urn:microsoft.com/office/officeart/2005/8/layout/orgChart1"/>
    <dgm:cxn modelId="{7A7A1C39-B53C-4A30-8868-C9EA4D920BC0}" type="presParOf" srcId="{00FED4CE-F7AD-4461-8DA1-82360A68DB7F}" destId="{B64B7296-E2A2-4D06-A2D2-A26A5A6ED2B1}"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CAF0F-7EC2-4B9A-AA1B-2E926399CDCB}">
      <dsp:nvSpPr>
        <dsp:cNvPr id="0" name=""/>
        <dsp:cNvSpPr/>
      </dsp:nvSpPr>
      <dsp:spPr>
        <a:xfrm>
          <a:off x="5014746" y="2287347"/>
          <a:ext cx="306318" cy="870342"/>
        </a:xfrm>
        <a:custGeom>
          <a:avLst/>
          <a:gdLst/>
          <a:ahLst/>
          <a:cxnLst/>
          <a:rect l="0" t="0" r="0" b="0"/>
          <a:pathLst>
            <a:path>
              <a:moveTo>
                <a:pt x="0" y="0"/>
              </a:moveTo>
              <a:lnTo>
                <a:pt x="0" y="870342"/>
              </a:lnTo>
              <a:lnTo>
                <a:pt x="306318" y="870342"/>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C6978CC1-629E-4A59-8A04-254B89DE41CE}">
      <dsp:nvSpPr>
        <dsp:cNvPr id="0" name=""/>
        <dsp:cNvSpPr/>
      </dsp:nvSpPr>
      <dsp:spPr>
        <a:xfrm>
          <a:off x="3484380" y="945915"/>
          <a:ext cx="2286102" cy="396761"/>
        </a:xfrm>
        <a:custGeom>
          <a:avLst/>
          <a:gdLst/>
          <a:ahLst/>
          <a:cxnLst/>
          <a:rect l="0" t="0" r="0" b="0"/>
          <a:pathLst>
            <a:path>
              <a:moveTo>
                <a:pt x="0" y="0"/>
              </a:moveTo>
              <a:lnTo>
                <a:pt x="0" y="198380"/>
              </a:lnTo>
              <a:lnTo>
                <a:pt x="2286102" y="198380"/>
              </a:lnTo>
              <a:lnTo>
                <a:pt x="2286102" y="396761"/>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A035A16C-4DBB-49AD-91D3-DDBD787B185D}">
      <dsp:nvSpPr>
        <dsp:cNvPr id="0" name=""/>
        <dsp:cNvSpPr/>
      </dsp:nvSpPr>
      <dsp:spPr>
        <a:xfrm>
          <a:off x="2728644" y="2287347"/>
          <a:ext cx="283401" cy="869096"/>
        </a:xfrm>
        <a:custGeom>
          <a:avLst/>
          <a:gdLst/>
          <a:ahLst/>
          <a:cxnLst/>
          <a:rect l="0" t="0" r="0" b="0"/>
          <a:pathLst>
            <a:path>
              <a:moveTo>
                <a:pt x="0" y="0"/>
              </a:moveTo>
              <a:lnTo>
                <a:pt x="0" y="869096"/>
              </a:lnTo>
              <a:lnTo>
                <a:pt x="283401" y="869096"/>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B6840136-4BCC-4D9F-9549-3E9CE5549FC9}">
      <dsp:nvSpPr>
        <dsp:cNvPr id="0" name=""/>
        <dsp:cNvSpPr/>
      </dsp:nvSpPr>
      <dsp:spPr>
        <a:xfrm>
          <a:off x="3438660" y="945915"/>
          <a:ext cx="91440" cy="396761"/>
        </a:xfrm>
        <a:custGeom>
          <a:avLst/>
          <a:gdLst/>
          <a:ahLst/>
          <a:cxnLst/>
          <a:rect l="0" t="0" r="0" b="0"/>
          <a:pathLst>
            <a:path>
              <a:moveTo>
                <a:pt x="45720" y="0"/>
              </a:moveTo>
              <a:lnTo>
                <a:pt x="45720" y="396761"/>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DDC983B9-6725-4A52-912C-5F81F7084445}">
      <dsp:nvSpPr>
        <dsp:cNvPr id="0" name=""/>
        <dsp:cNvSpPr/>
      </dsp:nvSpPr>
      <dsp:spPr>
        <a:xfrm>
          <a:off x="442541" y="2274963"/>
          <a:ext cx="283401" cy="876021"/>
        </a:xfrm>
        <a:custGeom>
          <a:avLst/>
          <a:gdLst/>
          <a:ahLst/>
          <a:cxnLst/>
          <a:rect l="0" t="0" r="0" b="0"/>
          <a:pathLst>
            <a:path>
              <a:moveTo>
                <a:pt x="0" y="0"/>
              </a:moveTo>
              <a:lnTo>
                <a:pt x="0" y="876021"/>
              </a:lnTo>
              <a:lnTo>
                <a:pt x="283401" y="876021"/>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96F0ECEA-B644-48A1-94E9-121937C0A326}">
      <dsp:nvSpPr>
        <dsp:cNvPr id="0" name=""/>
        <dsp:cNvSpPr/>
      </dsp:nvSpPr>
      <dsp:spPr>
        <a:xfrm>
          <a:off x="1198278" y="945915"/>
          <a:ext cx="2286102" cy="384376"/>
        </a:xfrm>
        <a:custGeom>
          <a:avLst/>
          <a:gdLst/>
          <a:ahLst/>
          <a:cxnLst/>
          <a:rect l="0" t="0" r="0" b="0"/>
          <a:pathLst>
            <a:path>
              <a:moveTo>
                <a:pt x="2286102" y="0"/>
              </a:moveTo>
              <a:lnTo>
                <a:pt x="2286102" y="185996"/>
              </a:lnTo>
              <a:lnTo>
                <a:pt x="0" y="185996"/>
              </a:lnTo>
              <a:lnTo>
                <a:pt x="0" y="384376"/>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DD81DC3C-0FCC-42C9-8279-87617BCDCCA6}">
      <dsp:nvSpPr>
        <dsp:cNvPr id="0" name=""/>
        <dsp:cNvSpPr/>
      </dsp:nvSpPr>
      <dsp:spPr>
        <a:xfrm>
          <a:off x="2539710" y="1245"/>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solidFill>
              <a:latin typeface="Share Tech" panose="020B0604020202020204" charset="0"/>
            </a:rPr>
            <a:t>Missing Data Types</a:t>
          </a:r>
        </a:p>
      </dsp:txBody>
      <dsp:txXfrm>
        <a:off x="2539710" y="1245"/>
        <a:ext cx="1889340" cy="944670"/>
      </dsp:txXfrm>
    </dsp:sp>
    <dsp:sp modelId="{8D629119-5DF0-4A82-ACB7-C33C71436F76}">
      <dsp:nvSpPr>
        <dsp:cNvPr id="0" name=""/>
        <dsp:cNvSpPr/>
      </dsp:nvSpPr>
      <dsp:spPr>
        <a:xfrm>
          <a:off x="253607" y="1330292"/>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Completely at Random (MCAR)</a:t>
          </a:r>
        </a:p>
      </dsp:txBody>
      <dsp:txXfrm>
        <a:off x="253607" y="1330292"/>
        <a:ext cx="1889340" cy="944670"/>
      </dsp:txXfrm>
    </dsp:sp>
    <dsp:sp modelId="{15077A8C-E90C-4089-B910-F4DBEED958EA}">
      <dsp:nvSpPr>
        <dsp:cNvPr id="0" name=""/>
        <dsp:cNvSpPr/>
      </dsp:nvSpPr>
      <dsp:spPr>
        <a:xfrm>
          <a:off x="725942" y="2678649"/>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Missing independently of any other value</a:t>
          </a:r>
        </a:p>
      </dsp:txBody>
      <dsp:txXfrm>
        <a:off x="725942" y="2678649"/>
        <a:ext cx="1889340" cy="944670"/>
      </dsp:txXfrm>
    </dsp:sp>
    <dsp:sp modelId="{D8B07239-FB84-4BAF-8885-B9AE0E056310}">
      <dsp:nvSpPr>
        <dsp:cNvPr id="0" name=""/>
        <dsp:cNvSpPr/>
      </dsp:nvSpPr>
      <dsp:spPr>
        <a:xfrm>
          <a:off x="2539710" y="1342677"/>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at Random (MAR)</a:t>
          </a:r>
          <a:endParaRPr lang="en-US" sz="1600" kern="1200" dirty="0"/>
        </a:p>
      </dsp:txBody>
      <dsp:txXfrm>
        <a:off x="2539710" y="1342677"/>
        <a:ext cx="1889340" cy="944670"/>
      </dsp:txXfrm>
    </dsp:sp>
    <dsp:sp modelId="{04365081-673E-463A-8F2E-66B8A19187BE}">
      <dsp:nvSpPr>
        <dsp:cNvPr id="0" name=""/>
        <dsp:cNvSpPr/>
      </dsp:nvSpPr>
      <dsp:spPr>
        <a:xfrm>
          <a:off x="3012045" y="2684109"/>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aven Pro" panose="020B0604020202020204" charset="0"/>
            </a:rPr>
            <a:t>Values are missing depending on another value (e.g., height &amp; gender)</a:t>
          </a:r>
        </a:p>
      </dsp:txBody>
      <dsp:txXfrm>
        <a:off x="3012045" y="2684109"/>
        <a:ext cx="1889340" cy="944670"/>
      </dsp:txXfrm>
    </dsp:sp>
    <dsp:sp modelId="{050A4FEC-D0F9-41C9-9A59-9869157E48FA}">
      <dsp:nvSpPr>
        <dsp:cNvPr id="0" name=""/>
        <dsp:cNvSpPr/>
      </dsp:nvSpPr>
      <dsp:spPr>
        <a:xfrm>
          <a:off x="4825812" y="1342677"/>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Not at Random (MNAR)</a:t>
          </a:r>
          <a:endParaRPr lang="en-US" sz="1600" kern="1200" dirty="0"/>
        </a:p>
      </dsp:txBody>
      <dsp:txXfrm>
        <a:off x="4825812" y="1342677"/>
        <a:ext cx="1889340" cy="944670"/>
      </dsp:txXfrm>
    </dsp:sp>
    <dsp:sp modelId="{0D73ED15-2876-448F-8EB6-6587E0F27A4E}">
      <dsp:nvSpPr>
        <dsp:cNvPr id="0" name=""/>
        <dsp:cNvSpPr/>
      </dsp:nvSpPr>
      <dsp:spPr>
        <a:xfrm>
          <a:off x="5321065" y="2685354"/>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aven Pro" panose="020B0604020202020204" charset="0"/>
            </a:rPr>
            <a:t>Values are missing depending on their value (e.g., small height values are missing)</a:t>
          </a:r>
        </a:p>
      </dsp:txBody>
      <dsp:txXfrm>
        <a:off x="5321065" y="2685354"/>
        <a:ext cx="1889340" cy="9446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78CC1-629E-4A59-8A04-254B89DE41CE}">
      <dsp:nvSpPr>
        <dsp:cNvPr id="0" name=""/>
        <dsp:cNvSpPr/>
      </dsp:nvSpPr>
      <dsp:spPr>
        <a:xfrm>
          <a:off x="3720548" y="785750"/>
          <a:ext cx="1898673" cy="329521"/>
        </a:xfrm>
        <a:custGeom>
          <a:avLst/>
          <a:gdLst/>
          <a:ahLst/>
          <a:cxnLst/>
          <a:rect l="0" t="0" r="0" b="0"/>
          <a:pathLst>
            <a:path>
              <a:moveTo>
                <a:pt x="0" y="0"/>
              </a:moveTo>
              <a:lnTo>
                <a:pt x="0" y="164760"/>
              </a:lnTo>
              <a:lnTo>
                <a:pt x="1898673" y="164760"/>
              </a:lnTo>
              <a:lnTo>
                <a:pt x="1898673" y="329521"/>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B6840136-4BCC-4D9F-9549-3E9CE5549FC9}">
      <dsp:nvSpPr>
        <dsp:cNvPr id="0" name=""/>
        <dsp:cNvSpPr/>
      </dsp:nvSpPr>
      <dsp:spPr>
        <a:xfrm>
          <a:off x="3674828" y="785750"/>
          <a:ext cx="91440" cy="329521"/>
        </a:xfrm>
        <a:custGeom>
          <a:avLst/>
          <a:gdLst/>
          <a:ahLst/>
          <a:cxnLst/>
          <a:rect l="0" t="0" r="0" b="0"/>
          <a:pathLst>
            <a:path>
              <a:moveTo>
                <a:pt x="45720" y="0"/>
              </a:moveTo>
              <a:lnTo>
                <a:pt x="45720" y="329521"/>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96F0ECEA-B644-48A1-94E9-121937C0A326}">
      <dsp:nvSpPr>
        <dsp:cNvPr id="0" name=""/>
        <dsp:cNvSpPr/>
      </dsp:nvSpPr>
      <dsp:spPr>
        <a:xfrm>
          <a:off x="1821874" y="785750"/>
          <a:ext cx="1898673" cy="319236"/>
        </a:xfrm>
        <a:custGeom>
          <a:avLst/>
          <a:gdLst/>
          <a:ahLst/>
          <a:cxnLst/>
          <a:rect l="0" t="0" r="0" b="0"/>
          <a:pathLst>
            <a:path>
              <a:moveTo>
                <a:pt x="1898673" y="0"/>
              </a:moveTo>
              <a:lnTo>
                <a:pt x="1898673" y="154475"/>
              </a:lnTo>
              <a:lnTo>
                <a:pt x="0" y="154475"/>
              </a:lnTo>
              <a:lnTo>
                <a:pt x="0" y="319236"/>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DD81DC3C-0FCC-42C9-8279-87617BCDCCA6}">
      <dsp:nvSpPr>
        <dsp:cNvPr id="0" name=""/>
        <dsp:cNvSpPr/>
      </dsp:nvSpPr>
      <dsp:spPr>
        <a:xfrm>
          <a:off x="2935971" y="1174"/>
          <a:ext cx="1569152" cy="784576"/>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solidFill>
              <a:latin typeface="Share Tech" panose="020B0604020202020204" charset="0"/>
            </a:rPr>
            <a:t>Missing Data Types</a:t>
          </a:r>
        </a:p>
      </dsp:txBody>
      <dsp:txXfrm>
        <a:off x="2935971" y="1174"/>
        <a:ext cx="1569152" cy="784576"/>
      </dsp:txXfrm>
    </dsp:sp>
    <dsp:sp modelId="{8D629119-5DF0-4A82-ACB7-C33C71436F76}">
      <dsp:nvSpPr>
        <dsp:cNvPr id="0" name=""/>
        <dsp:cNvSpPr/>
      </dsp:nvSpPr>
      <dsp:spPr>
        <a:xfrm>
          <a:off x="1037298" y="1104986"/>
          <a:ext cx="1569152" cy="784576"/>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Completely at Random (MCAR)</a:t>
          </a:r>
        </a:p>
      </dsp:txBody>
      <dsp:txXfrm>
        <a:off x="1037298" y="1104986"/>
        <a:ext cx="1569152" cy="784576"/>
      </dsp:txXfrm>
    </dsp:sp>
    <dsp:sp modelId="{D8B07239-FB84-4BAF-8885-B9AE0E056310}">
      <dsp:nvSpPr>
        <dsp:cNvPr id="0" name=""/>
        <dsp:cNvSpPr/>
      </dsp:nvSpPr>
      <dsp:spPr>
        <a:xfrm>
          <a:off x="2935971" y="1115272"/>
          <a:ext cx="1569152" cy="784576"/>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at Random (MAR)</a:t>
          </a:r>
          <a:endParaRPr lang="en-US" sz="1600" kern="1200" dirty="0"/>
        </a:p>
      </dsp:txBody>
      <dsp:txXfrm>
        <a:off x="2935971" y="1115272"/>
        <a:ext cx="1569152" cy="784576"/>
      </dsp:txXfrm>
    </dsp:sp>
    <dsp:sp modelId="{050A4FEC-D0F9-41C9-9A59-9869157E48FA}">
      <dsp:nvSpPr>
        <dsp:cNvPr id="0" name=""/>
        <dsp:cNvSpPr/>
      </dsp:nvSpPr>
      <dsp:spPr>
        <a:xfrm>
          <a:off x="4834645" y="1115272"/>
          <a:ext cx="1569152" cy="784576"/>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Not at Random (MNAR)</a:t>
          </a:r>
          <a:endParaRPr lang="en-US" sz="1600" kern="1200" dirty="0"/>
        </a:p>
      </dsp:txBody>
      <dsp:txXfrm>
        <a:off x="4834645" y="1115272"/>
        <a:ext cx="1569152" cy="7845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C61B9-E6E8-4998-8120-C60929AE4EC7}">
      <dsp:nvSpPr>
        <dsp:cNvPr id="0" name=""/>
        <dsp:cNvSpPr/>
      </dsp:nvSpPr>
      <dsp:spPr>
        <a:xfrm>
          <a:off x="3723460" y="1160458"/>
          <a:ext cx="294960" cy="2180469"/>
        </a:xfrm>
        <a:custGeom>
          <a:avLst/>
          <a:gdLst/>
          <a:ahLst/>
          <a:cxnLst/>
          <a:rect l="0" t="0" r="0" b="0"/>
          <a:pathLst>
            <a:path>
              <a:moveTo>
                <a:pt x="0" y="0"/>
              </a:moveTo>
              <a:lnTo>
                <a:pt x="0" y="2180469"/>
              </a:lnTo>
              <a:lnTo>
                <a:pt x="294960" y="2180469"/>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A035A16C-4DBB-49AD-91D3-DDBD787B185D}">
      <dsp:nvSpPr>
        <dsp:cNvPr id="0" name=""/>
        <dsp:cNvSpPr/>
      </dsp:nvSpPr>
      <dsp:spPr>
        <a:xfrm>
          <a:off x="3723460" y="1160458"/>
          <a:ext cx="327139" cy="871577"/>
        </a:xfrm>
        <a:custGeom>
          <a:avLst/>
          <a:gdLst/>
          <a:ahLst/>
          <a:cxnLst/>
          <a:rect l="0" t="0" r="0" b="0"/>
          <a:pathLst>
            <a:path>
              <a:moveTo>
                <a:pt x="0" y="0"/>
              </a:moveTo>
              <a:lnTo>
                <a:pt x="0" y="871577"/>
              </a:lnTo>
              <a:lnTo>
                <a:pt x="327139" y="871577"/>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B6840136-4BCC-4D9F-9549-3E9CE5549FC9}">
      <dsp:nvSpPr>
        <dsp:cNvPr id="0" name=""/>
        <dsp:cNvSpPr/>
      </dsp:nvSpPr>
      <dsp:spPr>
        <a:xfrm>
          <a:off x="2962830" y="353466"/>
          <a:ext cx="1516273" cy="387702"/>
        </a:xfrm>
        <a:custGeom>
          <a:avLst/>
          <a:gdLst/>
          <a:ahLst/>
          <a:cxnLst/>
          <a:rect l="0" t="0" r="0" b="0"/>
          <a:pathLst>
            <a:path>
              <a:moveTo>
                <a:pt x="0" y="0"/>
              </a:moveTo>
              <a:lnTo>
                <a:pt x="0" y="193851"/>
              </a:lnTo>
              <a:lnTo>
                <a:pt x="1516273" y="193851"/>
              </a:lnTo>
              <a:lnTo>
                <a:pt x="1516273" y="387702"/>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C62C0C9A-DF1B-4C62-A66F-10F528273D74}">
      <dsp:nvSpPr>
        <dsp:cNvPr id="0" name=""/>
        <dsp:cNvSpPr/>
      </dsp:nvSpPr>
      <dsp:spPr>
        <a:xfrm>
          <a:off x="688357" y="1132276"/>
          <a:ext cx="240612" cy="2164979"/>
        </a:xfrm>
        <a:custGeom>
          <a:avLst/>
          <a:gdLst/>
          <a:ahLst/>
          <a:cxnLst/>
          <a:rect l="0" t="0" r="0" b="0"/>
          <a:pathLst>
            <a:path>
              <a:moveTo>
                <a:pt x="0" y="0"/>
              </a:moveTo>
              <a:lnTo>
                <a:pt x="0" y="2164979"/>
              </a:lnTo>
              <a:lnTo>
                <a:pt x="240612" y="2164979"/>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DDC983B9-6725-4A52-912C-5F81F7084445}">
      <dsp:nvSpPr>
        <dsp:cNvPr id="0" name=""/>
        <dsp:cNvSpPr/>
      </dsp:nvSpPr>
      <dsp:spPr>
        <a:xfrm>
          <a:off x="688357" y="1132276"/>
          <a:ext cx="279530" cy="856018"/>
        </a:xfrm>
        <a:custGeom>
          <a:avLst/>
          <a:gdLst/>
          <a:ahLst/>
          <a:cxnLst/>
          <a:rect l="0" t="0" r="0" b="0"/>
          <a:pathLst>
            <a:path>
              <a:moveTo>
                <a:pt x="0" y="0"/>
              </a:moveTo>
              <a:lnTo>
                <a:pt x="0" y="856018"/>
              </a:lnTo>
              <a:lnTo>
                <a:pt x="279530" y="856018"/>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96F0ECEA-B644-48A1-94E9-121937C0A326}">
      <dsp:nvSpPr>
        <dsp:cNvPr id="0" name=""/>
        <dsp:cNvSpPr/>
      </dsp:nvSpPr>
      <dsp:spPr>
        <a:xfrm>
          <a:off x="1433772" y="353466"/>
          <a:ext cx="1529057" cy="375600"/>
        </a:xfrm>
        <a:custGeom>
          <a:avLst/>
          <a:gdLst/>
          <a:ahLst/>
          <a:cxnLst/>
          <a:rect l="0" t="0" r="0" b="0"/>
          <a:pathLst>
            <a:path>
              <a:moveTo>
                <a:pt x="1529057" y="0"/>
              </a:moveTo>
              <a:lnTo>
                <a:pt x="1529057" y="181749"/>
              </a:lnTo>
              <a:lnTo>
                <a:pt x="0" y="181749"/>
              </a:lnTo>
              <a:lnTo>
                <a:pt x="0" y="375600"/>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DD81DC3C-0FCC-42C9-8279-87617BCDCCA6}">
      <dsp:nvSpPr>
        <dsp:cNvPr id="0" name=""/>
        <dsp:cNvSpPr/>
      </dsp:nvSpPr>
      <dsp:spPr>
        <a:xfrm>
          <a:off x="2511351" y="2014"/>
          <a:ext cx="902958" cy="351451"/>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2"/>
              </a:solidFill>
              <a:latin typeface="Share Tech" panose="020B0604020202020204" charset="0"/>
            </a:rPr>
            <a:t>4 parts</a:t>
          </a:r>
        </a:p>
      </dsp:txBody>
      <dsp:txXfrm>
        <a:off x="2511351" y="2014"/>
        <a:ext cx="902958" cy="351451"/>
      </dsp:txXfrm>
    </dsp:sp>
    <dsp:sp modelId="{8D629119-5DF0-4A82-ACB7-C33C71436F76}">
      <dsp:nvSpPr>
        <dsp:cNvPr id="0" name=""/>
        <dsp:cNvSpPr/>
      </dsp:nvSpPr>
      <dsp:spPr>
        <a:xfrm>
          <a:off x="502003" y="729066"/>
          <a:ext cx="1863536" cy="40321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Imputation Quality</a:t>
          </a:r>
        </a:p>
      </dsp:txBody>
      <dsp:txXfrm>
        <a:off x="502003" y="729066"/>
        <a:ext cx="1863536" cy="403210"/>
      </dsp:txXfrm>
    </dsp:sp>
    <dsp:sp modelId="{15077A8C-E90C-4089-B910-F4DBEED958EA}">
      <dsp:nvSpPr>
        <dsp:cNvPr id="0" name=""/>
        <dsp:cNvSpPr/>
      </dsp:nvSpPr>
      <dsp:spPr>
        <a:xfrm>
          <a:off x="967888" y="1526745"/>
          <a:ext cx="2491392" cy="92310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l"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1 (Complete training data): missing data in test only.</a:t>
          </a:r>
        </a:p>
        <a:p>
          <a:pPr marL="0" lvl="0" indent="0" algn="l" defTabSz="80010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 </a:t>
          </a:r>
          <a:r>
            <a:rPr lang="en-US" sz="1300" b="0" u="none" kern="1200" dirty="0">
              <a:solidFill>
                <a:srgbClr val="FFFFFF"/>
              </a:solidFill>
              <a:latin typeface="Maven Pro" panose="020B0604020202020204" charset="0"/>
              <a:ea typeface="+mn-ea"/>
              <a:cs typeface="+mn-cs"/>
            </a:rPr>
            <a:t>(</a:t>
          </a:r>
          <a:r>
            <a:rPr lang="en-US" sz="1300" b="0" u="none" kern="1200" dirty="0"/>
            <a:t>RMSE) and macro F1-score </a:t>
          </a:r>
          <a:endParaRPr lang="en-US" sz="1300" b="0" u="none" kern="1200" dirty="0">
            <a:solidFill>
              <a:srgbClr val="FFFFFF"/>
            </a:solidFill>
            <a:latin typeface="Maven Pro" panose="020B0604020202020204" charset="0"/>
            <a:ea typeface="+mn-ea"/>
            <a:cs typeface="+mn-cs"/>
          </a:endParaRPr>
        </a:p>
      </dsp:txBody>
      <dsp:txXfrm>
        <a:off x="967888" y="1526745"/>
        <a:ext cx="2491392" cy="923100"/>
      </dsp:txXfrm>
    </dsp:sp>
    <dsp:sp modelId="{8B57D131-3108-4D89-8169-48E75FF56593}">
      <dsp:nvSpPr>
        <dsp:cNvPr id="0" name=""/>
        <dsp:cNvSpPr/>
      </dsp:nvSpPr>
      <dsp:spPr>
        <a:xfrm>
          <a:off x="928970" y="2843104"/>
          <a:ext cx="2651236" cy="908302"/>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l"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2 (Incomplete training data) test data &amp; training data are missing.</a:t>
          </a:r>
        </a:p>
        <a:p>
          <a:pPr marL="0" lvl="0" indent="0" algn="l" defTabSz="80010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 </a:t>
          </a:r>
          <a:r>
            <a:rPr lang="en-US" sz="1300" b="0" u="none" kern="1200" dirty="0">
              <a:solidFill>
                <a:srgbClr val="FFFFFF"/>
              </a:solidFill>
              <a:latin typeface="Maven Pro" panose="020B0604020202020204" charset="0"/>
              <a:ea typeface="+mn-ea"/>
              <a:cs typeface="+mn-cs"/>
            </a:rPr>
            <a:t>(</a:t>
          </a:r>
          <a:r>
            <a:rPr lang="en-US" sz="1300" b="0" u="none" kern="1200" dirty="0"/>
            <a:t>RMSE) and macro F1-score </a:t>
          </a:r>
          <a:endParaRPr lang="ar-SA" sz="1300" b="0" u="none" kern="1200" dirty="0"/>
        </a:p>
      </dsp:txBody>
      <dsp:txXfrm>
        <a:off x="928970" y="2843104"/>
        <a:ext cx="2651236" cy="908302"/>
      </dsp:txXfrm>
    </dsp:sp>
    <dsp:sp modelId="{D8B07239-FB84-4BAF-8885-B9AE0E056310}">
      <dsp:nvSpPr>
        <dsp:cNvPr id="0" name=""/>
        <dsp:cNvSpPr/>
      </dsp:nvSpPr>
      <dsp:spPr>
        <a:xfrm>
          <a:off x="3534550" y="741168"/>
          <a:ext cx="1889106" cy="41929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Downstream Task</a:t>
          </a:r>
          <a:endParaRPr lang="en-US" sz="1600" kern="1200" dirty="0"/>
        </a:p>
      </dsp:txBody>
      <dsp:txXfrm>
        <a:off x="3534550" y="741168"/>
        <a:ext cx="1889106" cy="419290"/>
      </dsp:txXfrm>
    </dsp:sp>
    <dsp:sp modelId="{04365081-673E-463A-8F2E-66B8A19187BE}">
      <dsp:nvSpPr>
        <dsp:cNvPr id="0" name=""/>
        <dsp:cNvSpPr/>
      </dsp:nvSpPr>
      <dsp:spPr>
        <a:xfrm>
          <a:off x="4050599" y="1491685"/>
          <a:ext cx="2671895" cy="1080701"/>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1 (Complete training data): missing data in test only.</a:t>
          </a:r>
        </a:p>
        <a:p>
          <a:pPr marL="0" lvl="0" indent="0" algn="l" defTabSz="577850">
            <a:lnSpc>
              <a:spcPct val="90000"/>
            </a:lnSpc>
            <a:spcBef>
              <a:spcPct val="0"/>
            </a:spcBef>
            <a:spcAft>
              <a:spcPct val="35000"/>
            </a:spcAft>
            <a:buNone/>
          </a:pPr>
          <a:endParaRPr lang="en-US" sz="1300" kern="1200" dirty="0">
            <a:solidFill>
              <a:srgbClr val="FFFFFF"/>
            </a:solidFill>
            <a:latin typeface="Maven Pro" panose="020B0604020202020204" charset="0"/>
            <a:ea typeface="+mn-ea"/>
            <a:cs typeface="+mn-cs"/>
          </a:endParaRPr>
        </a:p>
        <a:p>
          <a:pPr marL="0" lvl="0" indent="0" algn="l" defTabSz="57785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a:t>
          </a:r>
          <a:endParaRPr lang="en-US" sz="1300" b="1" u="sng" kern="1200" dirty="0">
            <a:latin typeface="Maven Pro" panose="020B0604020202020204" charset="0"/>
          </a:endParaRPr>
        </a:p>
      </dsp:txBody>
      <dsp:txXfrm>
        <a:off x="4050599" y="1491685"/>
        <a:ext cx="2671895" cy="1080701"/>
      </dsp:txXfrm>
    </dsp:sp>
    <dsp:sp modelId="{416E547E-257B-4229-97CB-C929007CB6B1}">
      <dsp:nvSpPr>
        <dsp:cNvPr id="0" name=""/>
        <dsp:cNvSpPr/>
      </dsp:nvSpPr>
      <dsp:spPr>
        <a:xfrm>
          <a:off x="4018420" y="2834759"/>
          <a:ext cx="2736235" cy="1012336"/>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2 (Incomplete training data) test data &amp; training data are missing.</a:t>
          </a:r>
        </a:p>
        <a:p>
          <a:pPr marL="0" lvl="0" indent="0" algn="l" defTabSz="577850">
            <a:lnSpc>
              <a:spcPct val="90000"/>
            </a:lnSpc>
            <a:spcBef>
              <a:spcPct val="0"/>
            </a:spcBef>
            <a:spcAft>
              <a:spcPct val="35000"/>
            </a:spcAft>
            <a:buNone/>
          </a:pPr>
          <a:endParaRPr lang="en-US" sz="1300" kern="1200" dirty="0">
            <a:solidFill>
              <a:srgbClr val="FFFFFF"/>
            </a:solidFill>
            <a:latin typeface="Maven Pro" panose="020B0604020202020204" charset="0"/>
            <a:ea typeface="+mn-ea"/>
            <a:cs typeface="+mn-cs"/>
          </a:endParaRPr>
        </a:p>
        <a:p>
          <a:pPr marL="0" lvl="0" indent="0" algn="l" defTabSz="57785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a:t>
          </a:r>
          <a:endParaRPr lang="en-US" sz="1300" b="1" u="sng" kern="1200" dirty="0">
            <a:latin typeface="Maven Pro" panose="020B0604020202020204" charset="0"/>
          </a:endParaRPr>
        </a:p>
      </dsp:txBody>
      <dsp:txXfrm>
        <a:off x="4018420" y="2834759"/>
        <a:ext cx="2736235" cy="101233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mlr.csail.mit.edu/papers/v12/pedregosa11a.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jmlr.csail.mit.edu/papers/v12/pedregosa11a.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Comprehensive benchmark imputation method with respect to:</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They used 69 as you can see on the table down 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2-Varying ML tasks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3-As you can see in the table, they used MCAR, MAR, and MNAR missingness patterns and 1%, 10%, 30%, and 50% missing values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4- </a:t>
            </a:r>
            <a:r>
              <a:rPr lang="en-US" sz="1100" dirty="0">
                <a:solidFill>
                  <a:srgbClr val="FFFFFF"/>
                </a:solidFill>
                <a:latin typeface="Share Tech"/>
                <a:sym typeface="Share Tech"/>
              </a:rPr>
              <a:t>Discriminative Deep Learning, </a:t>
            </a:r>
            <a:r>
              <a:rPr kumimoji="0" lang="en-US" sz="1100" b="0" i="0" u="none" strike="noStrike" kern="0" cap="none" spc="0" normalizeH="0" baseline="0" noProof="0" dirty="0">
                <a:ln>
                  <a:noFill/>
                </a:ln>
                <a:solidFill>
                  <a:srgbClr val="FFFFFF"/>
                </a:solidFill>
                <a:effectLst/>
                <a:uLnTx/>
                <a:uFillTx/>
                <a:latin typeface="Share Tech"/>
                <a:sym typeface="Share Tech"/>
              </a:rPr>
              <a:t>Variational Autoencoder, Generative Adversarial Network.</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5-For imputation quality used: root mean square error (RMSE) and macro F1-score (number of TP/ FP , and FN).</a:t>
            </a:r>
            <a:endParaRPr lang="en-US" sz="1100"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u="sng" dirty="0"/>
              <a:t>downstream task performance</a:t>
            </a:r>
            <a:r>
              <a:rPr lang="en-US" dirty="0"/>
              <a:t>.</a:t>
            </a:r>
          </a:p>
          <a:p>
            <a:pPr marL="0" lvl="0" indent="0" algn="l" rtl="0">
              <a:spcBef>
                <a:spcPts val="0"/>
              </a:spcBef>
              <a:spcAft>
                <a:spcPts val="0"/>
              </a:spcAft>
              <a:buNone/>
            </a:pPr>
            <a:r>
              <a:rPr lang="en-US" dirty="0"/>
              <a:t>The percent change of the imputation over the incomplete data relative to the baseline performance on fully observed test data:</a:t>
            </a:r>
          </a:p>
          <a:p>
            <a:pPr marL="0" lvl="0" indent="0" algn="l" rtl="0">
              <a:spcBef>
                <a:spcPts val="0"/>
              </a:spcBef>
              <a:spcAft>
                <a:spcPts val="0"/>
              </a:spcAft>
              <a:buNone/>
            </a:pPr>
            <a:r>
              <a:rPr lang="en-US" dirty="0"/>
              <a:t>the percent change of the imputation over the incomplete data relative to the downstream task performance on incomplete data:</a:t>
            </a:r>
            <a:endParaRPr lang="en-US" sz="1100" b="1" dirty="0"/>
          </a:p>
          <a:p>
            <a:pPr marL="0" lvl="0" indent="0" algn="l" rtl="0">
              <a:spcBef>
                <a:spcPts val="0"/>
              </a:spcBef>
              <a:spcAft>
                <a:spcPts val="0"/>
              </a:spcAft>
              <a:buNone/>
            </a:pPr>
            <a:r>
              <a:rPr lang="en-US" dirty="0"/>
              <a:t>6-</a:t>
            </a:r>
          </a:p>
        </p:txBody>
      </p:sp>
    </p:spTree>
    <p:extLst>
      <p:ext uri="{BB962C8B-B14F-4D97-AF65-F5344CB8AC3E}">
        <p14:creationId xmlns:p14="http://schemas.microsoft.com/office/powerpoint/2010/main" val="265913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sz="1400" dirty="0">
              <a:solidFill>
                <a:schemeClr val="bg1"/>
              </a:solidFill>
            </a:endParaRPr>
          </a:p>
        </p:txBody>
      </p:sp>
    </p:spTree>
    <p:extLst>
      <p:ext uri="{BB962C8B-B14F-4D97-AF65-F5344CB8AC3E}">
        <p14:creationId xmlns:p14="http://schemas.microsoft.com/office/powerpoint/2010/main" val="343856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335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Difinitions</a:t>
            </a:r>
            <a:r>
              <a:rPr lang="en-US" dirty="0"/>
              <a:t>:</a:t>
            </a:r>
          </a:p>
          <a:p>
            <a:pPr marL="0" lvl="0" indent="0" algn="l" rtl="0">
              <a:spcBef>
                <a:spcPts val="0"/>
              </a:spcBef>
              <a:spcAft>
                <a:spcPts val="0"/>
              </a:spcAft>
              <a:buNone/>
            </a:pPr>
            <a:r>
              <a:rPr lang="en-US" dirty="0"/>
              <a:t>Mean: average</a:t>
            </a:r>
          </a:p>
          <a:p>
            <a:pPr marL="0" lvl="0" indent="0" algn="l" rtl="0">
              <a:spcBef>
                <a:spcPts val="0"/>
              </a:spcBef>
              <a:spcAft>
                <a:spcPts val="0"/>
              </a:spcAft>
              <a:buNone/>
            </a:pPr>
            <a:r>
              <a:rPr lang="en-US" dirty="0"/>
              <a:t>Mode: the most frequent variable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K-NN: </a:t>
            </a:r>
            <a:r>
              <a:rPr lang="en-US" b="0" i="0" dirty="0">
                <a:solidFill>
                  <a:srgbClr val="212529"/>
                </a:solidFill>
                <a:effectLst/>
                <a:latin typeface="-apple-system"/>
              </a:rPr>
              <a:t>Each missing feature is imputed using values from </a:t>
            </a:r>
            <a:r>
              <a:rPr lang="en-US" b="1" dirty="0" err="1">
                <a:effectLst/>
              </a:rPr>
              <a:t>n_neighbors</a:t>
            </a:r>
            <a:r>
              <a:rPr lang="en-US" b="1" i="0" dirty="0">
                <a:solidFill>
                  <a:srgbClr val="212529"/>
                </a:solidFill>
                <a:effectLst/>
                <a:latin typeface="-apple-system"/>
              </a:rPr>
              <a:t> nearest neighbors </a:t>
            </a:r>
            <a:r>
              <a:rPr lang="en-US" b="0" i="0" dirty="0">
                <a:solidFill>
                  <a:srgbClr val="212529"/>
                </a:solidFill>
                <a:effectLst/>
                <a:latin typeface="-apple-system"/>
              </a:rPr>
              <a:t>that have a value for the feature. The feature of the neighbors are averaged uniformly or weighted by distance to each neighbor.</a:t>
            </a:r>
            <a:r>
              <a:rPr lang="en-US" dirty="0">
                <a:solidFill>
                  <a:schemeClr val="bg1"/>
                </a:solidFill>
                <a:latin typeface="Maven Pro" panose="020B0604020202020204" charset="0"/>
              </a:rPr>
              <a:t> </a:t>
            </a:r>
            <a:r>
              <a:rPr lang="de-DE" sz="1100" b="0" i="0" dirty="0">
                <a:solidFill>
                  <a:schemeClr val="bg1"/>
                </a:solidFill>
                <a:effectLst/>
                <a:latin typeface="Maven Pro" panose="020B0604020202020204" charset="0"/>
              </a:rPr>
              <a:t>(Pedregosa et al., 2011). https://scikit-learn.org/stable/modules/impute.html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bg1"/>
                </a:solidFill>
                <a:latin typeface="Maven Pro" panose="020B060402020202020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chemeClr val="bg1"/>
              </a:solidFill>
              <a:latin typeface="Maven Pro"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bg1"/>
                </a:solidFill>
                <a:latin typeface="Maven Pro" panose="020B0604020202020204" charset="0"/>
              </a:rPr>
              <a:t>Random forest: Fits a number of classifying decision trees on various sub-samples of the dataset and uses averaging to improve the predictive accuracy and control over-fitting </a:t>
            </a:r>
            <a:r>
              <a:rPr lang="de-DE" sz="1100" b="0" i="0" dirty="0">
                <a:solidFill>
                  <a:schemeClr val="bg1"/>
                </a:solidFill>
                <a:effectLst/>
                <a:latin typeface="Maven Pro" panose="020B0604020202020204" charset="0"/>
              </a:rPr>
              <a:t>(Pedregosa et al., 2011).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73239"/>
                </a:solidFill>
                <a:effectLst/>
                <a:latin typeface="urw-din"/>
              </a:rPr>
              <a:t>Random Forest is an ensemble technique capable of performing both regression and classification tasks with the use of multiple decision trees and a technique called Bootstrap and Aggregation, commonly known as </a:t>
            </a:r>
            <a:r>
              <a:rPr lang="en-US" b="1" i="0" dirty="0">
                <a:solidFill>
                  <a:srgbClr val="273239"/>
                </a:solidFill>
                <a:effectLst/>
                <a:latin typeface="urw-din"/>
              </a:rPr>
              <a:t>bagging</a:t>
            </a:r>
            <a:r>
              <a:rPr lang="en-US" b="0" i="0" dirty="0">
                <a:solidFill>
                  <a:srgbClr val="273239"/>
                </a:solidFill>
                <a:effectLst/>
                <a:latin typeface="urw-din"/>
              </a:rPr>
              <a:t>. The basic idea behind this is to </a:t>
            </a:r>
            <a:r>
              <a:rPr lang="en-US" b="1" i="0" u="sng" dirty="0">
                <a:solidFill>
                  <a:srgbClr val="273239"/>
                </a:solidFill>
                <a:effectLst/>
                <a:latin typeface="urw-din"/>
              </a:rPr>
              <a:t>combine multiple decision trees in determining the final output rather than relying on individual decision trees </a:t>
            </a:r>
            <a:r>
              <a:rPr lang="en-US" b="0" i="0" dirty="0">
                <a:solidFill>
                  <a:srgbClr val="000000"/>
                </a:solidFill>
                <a:effectLst/>
                <a:latin typeface="Open Sans" panose="020B0606030504020204" pitchFamily="34" charset="0"/>
              </a:rPr>
              <a:t>("Random Forest Regression in Python - </a:t>
            </a:r>
            <a:r>
              <a:rPr lang="en-US" b="0" i="0" dirty="0" err="1">
                <a:solidFill>
                  <a:srgbClr val="000000"/>
                </a:solidFill>
                <a:effectLst/>
                <a:latin typeface="Open Sans" panose="020B0606030504020204" pitchFamily="34" charset="0"/>
              </a:rPr>
              <a:t>GeeksforGeeks</a:t>
            </a:r>
            <a:r>
              <a:rPr lang="en-US" b="0" i="0" dirty="0">
                <a:solidFill>
                  <a:srgbClr val="000000"/>
                </a:solidFill>
                <a:effectLst/>
                <a:latin typeface="Open Sans" panose="020B0606030504020204" pitchFamily="34" charset="0"/>
              </a:rPr>
              <a:t>", 2022)</a:t>
            </a:r>
            <a:r>
              <a:rPr lang="en-US" b="0" i="0" dirty="0">
                <a:solidFill>
                  <a:srgbClr val="273239"/>
                </a:solidFill>
                <a:effectLst/>
                <a:latin typeface="urw-din"/>
              </a:rPr>
              <a:t>. </a:t>
            </a:r>
            <a:endParaRPr lang="en-US" dirty="0">
              <a:solidFill>
                <a:schemeClr val="bg1"/>
              </a:solidFill>
              <a:latin typeface="Maven Pro" panose="020B0604020202020204" charset="0"/>
            </a:endParaRPr>
          </a:p>
          <a:p>
            <a:pPr marL="0" lvl="0" indent="0" algn="l" rtl="0">
              <a:spcBef>
                <a:spcPts val="0"/>
              </a:spcBef>
              <a:spcAft>
                <a:spcPts val="0"/>
              </a:spcAft>
              <a:buNone/>
            </a:pPr>
            <a:r>
              <a:rPr lang="en-US" b="0" i="0" dirty="0">
                <a:solidFill>
                  <a:srgbClr val="273239"/>
                </a:solidFill>
                <a:effectLst/>
                <a:latin typeface="urw-din"/>
              </a:rPr>
              <a:t>In the case of a </a:t>
            </a:r>
            <a:r>
              <a:rPr lang="en-US" b="1" i="0" dirty="0">
                <a:solidFill>
                  <a:srgbClr val="273239"/>
                </a:solidFill>
                <a:effectLst/>
                <a:latin typeface="urw-din"/>
              </a:rPr>
              <a:t>classification</a:t>
            </a:r>
            <a:r>
              <a:rPr lang="en-US" b="0" i="0" dirty="0">
                <a:solidFill>
                  <a:srgbClr val="273239"/>
                </a:solidFill>
                <a:effectLst/>
                <a:latin typeface="urw-din"/>
              </a:rPr>
              <a:t> problem, the final output is taken by using the </a:t>
            </a:r>
            <a:r>
              <a:rPr lang="en-US" b="1" i="0" dirty="0">
                <a:solidFill>
                  <a:srgbClr val="273239"/>
                </a:solidFill>
                <a:effectLst/>
                <a:latin typeface="urw-din"/>
              </a:rPr>
              <a:t>majority voting classifier</a:t>
            </a:r>
            <a:r>
              <a:rPr lang="en-US" b="0" i="0" dirty="0">
                <a:solidFill>
                  <a:srgbClr val="273239"/>
                </a:solidFill>
                <a:effectLst/>
                <a:latin typeface="urw-din"/>
              </a:rPr>
              <a:t>. In the case of a </a:t>
            </a:r>
            <a:r>
              <a:rPr lang="en-US" b="1" i="0" dirty="0">
                <a:solidFill>
                  <a:srgbClr val="273239"/>
                </a:solidFill>
                <a:effectLst/>
                <a:latin typeface="urw-din"/>
              </a:rPr>
              <a:t>regression</a:t>
            </a:r>
            <a:r>
              <a:rPr lang="en-US" b="0" i="0" dirty="0">
                <a:solidFill>
                  <a:srgbClr val="273239"/>
                </a:solidFill>
                <a:effectLst/>
                <a:latin typeface="urw-din"/>
              </a:rPr>
              <a:t> problem, the final output is the </a:t>
            </a:r>
            <a:r>
              <a:rPr lang="en-US" b="1" i="0" dirty="0">
                <a:solidFill>
                  <a:srgbClr val="273239"/>
                </a:solidFill>
                <a:effectLst/>
                <a:latin typeface="urw-din"/>
              </a:rPr>
              <a:t>mean</a:t>
            </a:r>
            <a:r>
              <a:rPr lang="en-US" b="0" i="0" dirty="0">
                <a:solidFill>
                  <a:srgbClr val="273239"/>
                </a:solidFill>
                <a:effectLst/>
                <a:latin typeface="urw-din"/>
              </a:rPr>
              <a:t> of all the outputs. This part is called </a:t>
            </a:r>
            <a:r>
              <a:rPr lang="en-US" b="1" i="0" dirty="0">
                <a:solidFill>
                  <a:srgbClr val="273239"/>
                </a:solidFill>
                <a:effectLst/>
                <a:latin typeface="urw-din"/>
              </a:rPr>
              <a:t>Aggregation </a:t>
            </a:r>
            <a:r>
              <a:rPr lang="en-US" b="0" i="0" dirty="0">
                <a:solidFill>
                  <a:srgbClr val="000000"/>
                </a:solidFill>
                <a:effectLst/>
                <a:latin typeface="Open Sans" panose="020B0606030504020204" pitchFamily="34" charset="0"/>
              </a:rPr>
              <a:t>("Random Forest Regression in Python - </a:t>
            </a:r>
            <a:r>
              <a:rPr lang="en-US" b="0" i="0" dirty="0" err="1">
                <a:solidFill>
                  <a:srgbClr val="000000"/>
                </a:solidFill>
                <a:effectLst/>
                <a:latin typeface="Open Sans" panose="020B0606030504020204" pitchFamily="34" charset="0"/>
              </a:rPr>
              <a:t>GeeksforGeeks</a:t>
            </a:r>
            <a:r>
              <a:rPr lang="en-US" b="0" i="0" dirty="0">
                <a:solidFill>
                  <a:srgbClr val="000000"/>
                </a:solidFill>
                <a:effectLst/>
                <a:latin typeface="Open Sans" panose="020B0606030504020204" pitchFamily="34" charset="0"/>
              </a:rPr>
              <a:t>", 2022)</a:t>
            </a:r>
            <a:r>
              <a:rPr lang="en-US" b="0" i="0" dirty="0">
                <a:solidFill>
                  <a:srgbClr val="273239"/>
                </a:solidFill>
                <a:effectLst/>
                <a:latin typeface="urw-din"/>
              </a:rPr>
              <a:t>. </a:t>
            </a:r>
          </a:p>
          <a:p>
            <a:pPr marL="0" lvl="0" indent="0" algn="l" rtl="0">
              <a:spcBef>
                <a:spcPts val="0"/>
              </a:spcBef>
              <a:spcAft>
                <a:spcPts val="0"/>
              </a:spcAft>
              <a:buNone/>
            </a:pPr>
            <a:endParaRPr lang="en-US" b="0" i="0" dirty="0">
              <a:solidFill>
                <a:srgbClr val="273239"/>
              </a:solidFill>
              <a:effectLst/>
              <a:latin typeface="urw-di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latin typeface="Share Tech"/>
                <a:sym typeface="Share Tech"/>
              </a:rPr>
              <a:t>Discriminative Deep Learning</a:t>
            </a:r>
            <a:endParaRPr lang="en-US" b="1" i="0" dirty="0">
              <a:solidFill>
                <a:srgbClr val="273239"/>
              </a:solidFill>
              <a:effectLst/>
              <a:latin typeface="urw-din"/>
            </a:endParaRPr>
          </a:p>
          <a:p>
            <a:pPr marL="0" lvl="0" indent="0" algn="l" rtl="0">
              <a:spcBef>
                <a:spcPts val="0"/>
              </a:spcBef>
              <a:spcAft>
                <a:spcPts val="0"/>
              </a:spcAft>
              <a:buNone/>
            </a:pPr>
            <a:r>
              <a:rPr lang="en-US" dirty="0" err="1">
                <a:solidFill>
                  <a:schemeClr val="bg1"/>
                </a:solidFill>
                <a:latin typeface="Maven Pro" panose="020B0604020202020204" charset="0"/>
              </a:rPr>
              <a:t>autokeras</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StructuredDataClassifier</a:t>
            </a:r>
            <a:r>
              <a:rPr lang="en-US" dirty="0">
                <a:solidFill>
                  <a:schemeClr val="bg1"/>
                </a:solidFill>
                <a:latin typeface="Maven Pro" panose="020B0604020202020204" charset="0"/>
              </a:rPr>
              <a:t> </a:t>
            </a:r>
          </a:p>
          <a:p>
            <a:pPr marL="0" lvl="0" indent="0" algn="l" rtl="0">
              <a:spcBef>
                <a:spcPts val="0"/>
              </a:spcBef>
              <a:spcAft>
                <a:spcPts val="0"/>
              </a:spcAft>
              <a:buNone/>
            </a:pPr>
            <a:endParaRPr lang="en-US" b="0" i="0" dirty="0">
              <a:solidFill>
                <a:srgbClr val="273239"/>
              </a:solidFill>
              <a:effectLst/>
              <a:latin typeface="urw-din"/>
            </a:endParaRPr>
          </a:p>
          <a:p>
            <a:pPr marL="0" lvl="0" indent="0" algn="l" rtl="0">
              <a:spcBef>
                <a:spcPts val="0"/>
              </a:spcBef>
              <a:spcAft>
                <a:spcPts val="0"/>
              </a:spcAft>
              <a:buNone/>
            </a:pPr>
            <a:r>
              <a:rPr lang="en-US" b="0" i="0" dirty="0">
                <a:solidFill>
                  <a:srgbClr val="222222"/>
                </a:solidFill>
                <a:effectLst/>
                <a:latin typeface="Lato" panose="020B0604020202020204" pitchFamily="34" charset="0"/>
              </a:rPr>
              <a:t>discriminative model makes predictions on the unseen data based on conditional probability and can be used either for classification or regression problem statements. On the contrary, a generative model focuses on the distribution of a dataset to return a probability for a given example </a:t>
            </a:r>
            <a:r>
              <a:rPr lang="en-US" b="0" i="0" dirty="0">
                <a:solidFill>
                  <a:srgbClr val="000000"/>
                </a:solidFill>
                <a:effectLst/>
                <a:latin typeface="Open Sans" panose="020B0606030504020204" pitchFamily="34" charset="0"/>
              </a:rPr>
              <a:t>("Deep Understanding of Discriminative and Generative Models", 2022)</a:t>
            </a:r>
            <a:r>
              <a:rPr lang="en-US" b="0" i="0" dirty="0">
                <a:solidFill>
                  <a:srgbClr val="222222"/>
                </a:solidFill>
                <a:effectLst/>
                <a:latin typeface="Lato" panose="020B0604020202020204" pitchFamily="34" charset="0"/>
              </a:rPr>
              <a:t>.</a:t>
            </a:r>
          </a:p>
          <a:p>
            <a:pPr marL="0" lvl="0" indent="0" algn="l" rtl="0">
              <a:spcBef>
                <a:spcPts val="0"/>
              </a:spcBef>
              <a:spcAft>
                <a:spcPts val="0"/>
              </a:spcAft>
              <a:buNone/>
            </a:pPr>
            <a:endParaRPr lang="en-US" b="0" i="0" dirty="0">
              <a:solidFill>
                <a:srgbClr val="222222"/>
              </a:solidFill>
              <a:effectLst/>
              <a:latin typeface="Lato"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VAEs</a:t>
            </a:r>
            <a:r>
              <a:rPr lang="en-US" dirty="0"/>
              <a:t> learn to encode their input into a distribution over the latent space and decode by sampling from this distribution </a:t>
            </a:r>
            <a:r>
              <a:rPr lang="de-DE" sz="1100" b="0" i="0" dirty="0">
                <a:solidFill>
                  <a:schemeClr val="bg1"/>
                </a:solidFill>
                <a:effectLst/>
                <a:latin typeface="Maven Pro" panose="020B0604020202020204" charset="0"/>
              </a:rPr>
              <a:t>(Jäger et al., 2021)</a:t>
            </a:r>
            <a:r>
              <a:rPr lang="en-US" sz="1100" b="0" i="0" dirty="0">
                <a:solidFill>
                  <a:srgbClr val="000000"/>
                </a:solidFill>
                <a:effectLst/>
                <a:latin typeface="Arial"/>
              </a:rPr>
              <a:t>.</a:t>
            </a:r>
            <a:endParaRPr lang="en-US" b="0" i="0" dirty="0">
              <a:solidFill>
                <a:srgbClr val="222222"/>
              </a:solidFill>
              <a:effectLst/>
              <a:latin typeface="Lato"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GANs</a:t>
            </a:r>
            <a:r>
              <a:rPr lang="en-US" dirty="0"/>
              <a:t> consist of two parts—a generator and a discriminator (Goodfellow et al., 2014). In an adversarial process, the generator learns to generate samples that are as close as possible to the data distribution, and the discriminator learns to distinguish whether an example is true or generated.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generator’s input is the concatenation of the input data and a binary matrix that represents the missing values.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discriminator learns to reconstruct the mask matrix. Its input is the concatenation of the generator’s output and a hint matrix, which reveals partial information about the missingness of the original data </a:t>
            </a:r>
            <a:r>
              <a:rPr lang="de-DE" sz="1100" b="0" i="0" dirty="0">
                <a:solidFill>
                  <a:schemeClr val="bg1"/>
                </a:solidFill>
                <a:effectLst/>
                <a:latin typeface="Maven Pro" panose="020B0604020202020204" charset="0"/>
              </a:rPr>
              <a:t>(Jäger et al., 2021)</a:t>
            </a:r>
            <a:r>
              <a:rPr lang="en-US" sz="1100" b="0" i="0" dirty="0">
                <a:solidFill>
                  <a:srgbClr val="000000"/>
                </a:solidFill>
                <a:effectLst/>
                <a:latin typeface="Arial"/>
              </a:rPr>
              <a:t>.</a:t>
            </a:r>
            <a:endParaRPr lang="en-US" b="0" i="0" dirty="0">
              <a:solidFill>
                <a:srgbClr val="222222"/>
              </a:solidFill>
              <a:effectLst/>
              <a:latin typeface="Lato"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222222"/>
              </a:solidFill>
              <a:effectLst/>
              <a:latin typeface="Lato" panose="020B0604020202020204" pitchFamily="34" charset="0"/>
            </a:endParaRPr>
          </a:p>
          <a:p>
            <a:pPr marL="0" lvl="0" indent="0" algn="l" rtl="0">
              <a:spcBef>
                <a:spcPts val="0"/>
              </a:spcBef>
              <a:spcAft>
                <a:spcPts val="0"/>
              </a:spcAft>
              <a:buNone/>
            </a:pPr>
            <a:endParaRPr lang="en-US" b="0" i="0" dirty="0">
              <a:solidFill>
                <a:srgbClr val="273239"/>
              </a:solidFill>
              <a:effectLst/>
              <a:latin typeface="urw-din"/>
            </a:endParaRPr>
          </a:p>
          <a:p>
            <a:pPr marL="0" lvl="0" indent="0" algn="l" rtl="0">
              <a:spcBef>
                <a:spcPts val="0"/>
              </a:spcBef>
              <a:spcAft>
                <a:spcPts val="0"/>
              </a:spcAft>
              <a:buNone/>
            </a:pPr>
            <a:r>
              <a:rPr lang="en-US" b="0" i="0" dirty="0">
                <a:solidFill>
                  <a:srgbClr val="273239"/>
                </a:solidFill>
                <a:effectLst/>
                <a:latin typeface="urw-din"/>
              </a:rPr>
              <a:t>References: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Pedregosa</a:t>
            </a:r>
            <a:r>
              <a:rPr lang="en-US" sz="1100" dirty="0"/>
              <a:t>, F., </a:t>
            </a:r>
            <a:r>
              <a:rPr lang="en-US" sz="1100" dirty="0" err="1"/>
              <a:t>Varoquaux</a:t>
            </a:r>
            <a:r>
              <a:rPr lang="en-US" sz="1100" dirty="0"/>
              <a:t>, G., </a:t>
            </a:r>
            <a:r>
              <a:rPr lang="en-US" sz="1100" dirty="0" err="1"/>
              <a:t>Gramfort</a:t>
            </a:r>
            <a:r>
              <a:rPr lang="en-US" sz="1100" dirty="0"/>
              <a:t>, A., Michel, V., </a:t>
            </a:r>
            <a:r>
              <a:rPr lang="en-US" sz="1100" dirty="0" err="1"/>
              <a:t>Thirion</a:t>
            </a:r>
            <a:r>
              <a:rPr lang="en-US" sz="1100" dirty="0"/>
              <a:t>, B., &amp; Grisel, O. et al. (2011). Scikit-learn: Machine Learning in Python. Jmlr.csail.mit.edu. </a:t>
            </a:r>
            <a:r>
              <a:rPr lang="en-US" sz="1100" dirty="0">
                <a:hlinkClick r:id="rId3"/>
              </a:rPr>
              <a:t>https://jmlr.csail.mit.edu/papers/v12/pedregosa11a.html</a:t>
            </a:r>
            <a:r>
              <a:rPr lang="en-US" sz="1800"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0000"/>
                </a:solidFill>
                <a:effectLst/>
                <a:latin typeface="Open Sans" panose="020B0606030504020204" pitchFamily="34" charset="0"/>
              </a:rPr>
              <a:t>Random Forest Regression in Python - </a:t>
            </a:r>
            <a:r>
              <a:rPr lang="en-US" sz="3200" b="0" i="0" dirty="0" err="1">
                <a:solidFill>
                  <a:srgbClr val="000000"/>
                </a:solidFill>
                <a:effectLst/>
                <a:latin typeface="Open Sans" panose="020B0606030504020204" pitchFamily="34" charset="0"/>
              </a:rPr>
              <a:t>GeeksforGeeks</a:t>
            </a:r>
            <a:r>
              <a:rPr lang="en-US" sz="3200" b="0" i="0" dirty="0">
                <a:solidFill>
                  <a:srgbClr val="000000"/>
                </a:solidFill>
                <a:effectLst/>
                <a:latin typeface="Open Sans" panose="020B0606030504020204" pitchFamily="34" charset="0"/>
              </a:rPr>
              <a:t>. (2022). Retrieved 23 July 2022, from https://www.geeksforgeeks.org/random-forest-regression-in-python/?ref=lbp</a:t>
            </a:r>
            <a:endParaRPr lang="en-US" sz="1800"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0000"/>
                </a:solidFill>
                <a:effectLst/>
                <a:latin typeface="Open Sans" panose="020B0606030504020204" pitchFamily="34" charset="0"/>
              </a:rPr>
              <a:t>Deep Understanding of Discriminative and Generative Models. (2022). Retrieved 23 July 2022, from https://www.analyticsvidhya.com/blog/2021/07/deep-understanding-of-discriminative-and-generative-models-in-machine-learning/</a:t>
            </a:r>
            <a:endParaRPr lang="en-US" sz="1800"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multiple imputation (MI) one replaces missing values with multiple predictions from an imputation model. Those M &gt; 1 complete datasets can be used to assess the uncertainty of imputed values. The most popular and widely used MI technique is multiple imputation by chained equations (MICE).</a:t>
            </a:r>
            <a:r>
              <a:rPr lang="en-US" b="1" dirty="0"/>
              <a:t> Note, however, that all the experiments conducted in this work could, in principle, also be evaluated with respect to their uncertainty estimates in a MICE setting, using the examined imputation methods as the model underlying the MICE estimator..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r>
              <a:rPr lang="de-DE" sz="1100" b="0" i="0" dirty="0">
                <a:solidFill>
                  <a:schemeClr val="bg1"/>
                </a:solidFill>
                <a:effectLst/>
                <a:latin typeface="Maven Pro" panose="020B0604020202020204" charset="0"/>
              </a:rPr>
              <a:t>(Jäger et al., 2021)</a:t>
            </a:r>
            <a:r>
              <a:rPr lang="en-US" sz="1100" b="0" i="0" dirty="0">
                <a:solidFill>
                  <a:schemeClr val="bg1"/>
                </a:solidFill>
                <a:effectLst/>
                <a:latin typeface="Maven Pro" panose="020B060402020202020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Single imputation based missing data handling methods are easy to implement but may provide biased imputations, according to statisticians. On the other hand, multiple imputation based methods consider the uncertainty of a dataset and generate a set of plausible values for each missing data, which are complex to implement </a:t>
            </a:r>
            <a:r>
              <a:rPr lang="en-US" sz="1100" dirty="0">
                <a:solidFill>
                  <a:schemeClr val="lt1"/>
                </a:solidFill>
                <a:latin typeface="Maven Pro"/>
              </a:rPr>
              <a:t>(</a:t>
            </a:r>
            <a:r>
              <a:rPr lang="en-US" sz="1100" dirty="0">
                <a:solidFill>
                  <a:schemeClr val="lt1"/>
                </a:solidFill>
                <a:latin typeface="Maven Pro"/>
                <a:sym typeface="Maven Pro"/>
              </a:rPr>
              <a:t>Khan</a:t>
            </a:r>
            <a:r>
              <a:rPr lang="en-US" sz="1100" b="0" i="0" dirty="0">
                <a:solidFill>
                  <a:schemeClr val="bg1"/>
                </a:solidFill>
                <a:effectLst/>
                <a:latin typeface="Mangal Pro" panose="020B0604020202020204" pitchFamily="2" charset="0"/>
              </a:rPr>
              <a:t> </a:t>
            </a:r>
            <a:r>
              <a:rPr lang="en-US" sz="1100" dirty="0">
                <a:solidFill>
                  <a:schemeClr val="lt1"/>
                </a:solidFill>
                <a:latin typeface="Maven Pro"/>
              </a:rPr>
              <a:t>&amp; Hoque, 2020)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endParaRPr dirty="0"/>
          </a:p>
        </p:txBody>
      </p:sp>
    </p:spTree>
    <p:extLst>
      <p:ext uri="{BB962C8B-B14F-4D97-AF65-F5344CB8AC3E}">
        <p14:creationId xmlns:p14="http://schemas.microsoft.com/office/powerpoint/2010/main" val="902008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979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https://www.youtube.com/watch?v=sQ870aTKqiM&amp;t=0s  ((corrected video))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https://www.youtube.com/watch?v=nyxTdL_4Q-Q&amp;t=0s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Ref for that: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https://statquest.org/statquest-random-forests-part-2-missing-data-and-clustering/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9420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000000"/>
                </a:solidFill>
                <a:effectLst/>
                <a:latin typeface="Arial" panose="020B0604020202020204" pitchFamily="34" charset="0"/>
              </a:rPr>
              <a:t>Rough Imputation of Missing Values (A completed data matrix or data frame. For numeric variables, </a:t>
            </a:r>
            <a:r>
              <a:rPr lang="en-US" dirty="0"/>
              <a:t>NA</a:t>
            </a:r>
            <a:r>
              <a:rPr lang="en-US" b="0" i="0" dirty="0">
                <a:solidFill>
                  <a:srgbClr val="000000"/>
                </a:solidFill>
                <a:effectLst/>
                <a:latin typeface="Arial" panose="020B0604020202020204" pitchFamily="34" charset="0"/>
              </a:rPr>
              <a:t>s are replaced with column medians. For factor variables, </a:t>
            </a:r>
            <a:r>
              <a:rPr lang="en-US" dirty="0"/>
              <a:t>NA</a:t>
            </a:r>
            <a:r>
              <a:rPr lang="en-US" b="0" i="0" dirty="0">
                <a:solidFill>
                  <a:srgbClr val="000000"/>
                </a:solidFill>
                <a:effectLst/>
                <a:latin typeface="Arial" panose="020B0604020202020204" pitchFamily="34" charset="0"/>
              </a:rPr>
              <a:t>s are replaced with the most frequent levels (breaking ties at random).)</a:t>
            </a: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33790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https://www.youtube.com/watch?v=sQ870aTKqiM&amp;t=0s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71922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212529"/>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12529"/>
                </a:solidFill>
                <a:effectLst/>
                <a:latin typeface="-apple-system"/>
              </a:rPr>
              <a:t>The </a:t>
            </a:r>
            <a:r>
              <a:rPr lang="en-US" b="0" i="1" dirty="0">
                <a:solidFill>
                  <a:srgbClr val="212529"/>
                </a:solidFill>
                <a:effectLst/>
                <a:latin typeface="-apple-system"/>
              </a:rPr>
              <a:t>out-of-bag</a:t>
            </a:r>
            <a:r>
              <a:rPr lang="en-US" b="0" i="0" dirty="0">
                <a:solidFill>
                  <a:srgbClr val="212529"/>
                </a:solidFill>
                <a:effectLst/>
                <a:latin typeface="-apple-system"/>
              </a:rPr>
              <a:t> (OOB) error is the average error for each zi calculated using predictions from the trees that do not contain zi in their respective bootstrap sample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212529"/>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sz="1100" b="0" i="0" dirty="0">
                <a:solidFill>
                  <a:schemeClr val="bg1"/>
                </a:solidFill>
                <a:effectLst/>
                <a:latin typeface="Maven Pro" panose="020B0604020202020204" charset="0"/>
              </a:rPr>
              <a:t>(Pedregosa et al., 2011). </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Pedregosa</a:t>
            </a:r>
            <a:r>
              <a:rPr lang="en-US" sz="1100" dirty="0"/>
              <a:t>, F., </a:t>
            </a:r>
            <a:r>
              <a:rPr lang="en-US" sz="1100" dirty="0" err="1"/>
              <a:t>Varoquaux</a:t>
            </a:r>
            <a:r>
              <a:rPr lang="en-US" sz="1100" dirty="0"/>
              <a:t>, G., </a:t>
            </a:r>
            <a:r>
              <a:rPr lang="en-US" sz="1100" dirty="0" err="1"/>
              <a:t>Gramfort</a:t>
            </a:r>
            <a:r>
              <a:rPr lang="en-US" sz="1100" dirty="0"/>
              <a:t>, A., Michel, V., </a:t>
            </a:r>
            <a:r>
              <a:rPr lang="en-US" sz="1100" dirty="0" err="1"/>
              <a:t>Thirion</a:t>
            </a:r>
            <a:r>
              <a:rPr lang="en-US" sz="1100" dirty="0"/>
              <a:t>, B., &amp; Grisel, O. et al. (2011). Scikit-learn: Machine Learning in Python. Jmlr.csail.mit.edu. </a:t>
            </a:r>
            <a:r>
              <a:rPr lang="en-US" sz="1100" dirty="0">
                <a:hlinkClick r:id="rId3"/>
              </a:rPr>
              <a:t>https://jmlr.csail.mit.edu/papers/v12/pedregosa11a.html</a:t>
            </a:r>
            <a:r>
              <a:rPr lang="en-US" sz="1800"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5478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15987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82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missingness pattern most often used in the literature on missing value imputation is MCAR. Here, the missing values are chosen independently at random. Usually, the implementations of this condition draw a random number from a uniform distribution and discard a value if that random number was below the desired missingness ratio. Few studies report results on the more challenging conditions MAR and MNAR. We here aim for realistic modeling of these missingness patterns inspired by observations in large-scale real-world datasets as investigated in the work of </a:t>
            </a:r>
            <a:r>
              <a:rPr lang="en-US" dirty="0" err="1"/>
              <a:t>Biessmann</a:t>
            </a:r>
            <a:r>
              <a:rPr lang="en-US" dirty="0"/>
              <a:t> et al. (2018). We use an implementation proposed in the work of </a:t>
            </a:r>
            <a:r>
              <a:rPr lang="en-US" dirty="0" err="1"/>
              <a:t>Schelter</a:t>
            </a:r>
            <a:r>
              <a:rPr lang="en-US" dirty="0"/>
              <a:t> et al. (2020) and </a:t>
            </a:r>
            <a:r>
              <a:rPr lang="en-US" dirty="0" err="1"/>
              <a:t>Schelter</a:t>
            </a:r>
            <a:r>
              <a:rPr lang="en-US" dirty="0"/>
              <a:t> et al. (2021), which selects two random percentiles of the values in a column, one for the lower and the other for the upper bound of the value range considered. </a:t>
            </a:r>
          </a:p>
          <a:p>
            <a:pPr marL="0" lvl="0" indent="0" algn="l" rtl="0">
              <a:spcBef>
                <a:spcPts val="0"/>
              </a:spcBef>
              <a:spcAft>
                <a:spcPts val="0"/>
              </a:spcAft>
              <a:buNone/>
            </a:pPr>
            <a:r>
              <a:rPr lang="en-US" dirty="0"/>
              <a:t>In the MAR condition, we discard values if values in a random other column fall in that percentile. </a:t>
            </a:r>
          </a:p>
          <a:p>
            <a:pPr marL="0" lvl="0" indent="0" algn="l" rtl="0">
              <a:spcBef>
                <a:spcPts val="0"/>
              </a:spcBef>
              <a:spcAft>
                <a:spcPts val="0"/>
              </a:spcAft>
              <a:buNone/>
            </a:pPr>
            <a:r>
              <a:rPr lang="en-US" dirty="0"/>
              <a:t>In the MNAR condition, we discard values in a column if the values themselves fall in that random percentile range</a:t>
            </a:r>
            <a:endParaRPr dirty="0"/>
          </a:p>
        </p:txBody>
      </p:sp>
    </p:spTree>
    <p:extLst>
      <p:ext uri="{BB962C8B-B14F-4D97-AF65-F5344CB8AC3E}">
        <p14:creationId xmlns:p14="http://schemas.microsoft.com/office/powerpoint/2010/main" val="182433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343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11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3" r:id="rId7"/>
    <p:sldLayoutId id="2147483665" r:id="rId8"/>
    <p:sldLayoutId id="2147483666" r:id="rId9"/>
    <p:sldLayoutId id="2147483667" r:id="rId10"/>
    <p:sldLayoutId id="2147483668"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8.png"/><Relationship Id="rId4" Type="http://schemas.openxmlformats.org/officeDocument/2006/relationships/diagramLayout" Target="../diagrams/layout3.xm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ideo" Target="https://www.youtube.com/embed/sQ870aTKqiM?feature=oembed" TargetMode="External"/><Relationship Id="rId5" Type="http://schemas.openxmlformats.org/officeDocument/2006/relationships/image" Target="../media/image14.jpe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3389/fdata.2021.693674"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search.r-project.org/CRAN/refmans/randomForest/html/rfImpute.html" TargetMode="External"/><Relationship Id="rId5" Type="http://schemas.openxmlformats.org/officeDocument/2006/relationships/hyperlink" Target="https://doi.org/10.3390/genes10020087" TargetMode="External"/><Relationship Id="rId4" Type="http://schemas.openxmlformats.org/officeDocument/2006/relationships/hyperlink" Target="https://doi.org/10.1186/s40537-020-00313-w"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Hanadi Bin Mujalli</a:t>
            </a:r>
          </a:p>
          <a:p>
            <a:pPr marL="0" lvl="0" indent="0" algn="ctr" rtl="0">
              <a:spcBef>
                <a:spcPts val="0"/>
              </a:spcBef>
              <a:spcAft>
                <a:spcPts val="0"/>
              </a:spcAft>
              <a:buNone/>
            </a:pPr>
            <a:r>
              <a:rPr lang="en" dirty="0"/>
              <a:t>MISK-DSI 2022</a:t>
            </a:r>
          </a:p>
        </p:txBody>
      </p:sp>
      <p:sp>
        <p:nvSpPr>
          <p:cNvPr id="435" name="Google Shape;435;p25"/>
          <p:cNvSpPr txBox="1">
            <a:spLocks noGrp="1"/>
          </p:cNvSpPr>
          <p:nvPr>
            <p:ph type="ctrTitle"/>
          </p:nvPr>
        </p:nvSpPr>
        <p:spPr>
          <a:xfrm>
            <a:off x="1509600" y="756191"/>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IMPUTATION </a:t>
            </a:r>
            <a:r>
              <a:rPr lang="en" dirty="0">
                <a:solidFill>
                  <a:schemeClr val="accent2"/>
                </a:solidFill>
              </a:rPr>
              <a:t>METHODS</a:t>
            </a:r>
            <a:r>
              <a:rPr lang="en" dirty="0"/>
              <a:t> </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7209563" y="0"/>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340528" y="261656"/>
            <a:ext cx="564945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Benchmark for imputaion methods?</a:t>
            </a:r>
            <a:endParaRPr dirty="0"/>
          </a:p>
        </p:txBody>
      </p:sp>
      <p:pic>
        <p:nvPicPr>
          <p:cNvPr id="3" name="Picture 2">
            <a:extLst>
              <a:ext uri="{FF2B5EF4-FFF2-40B4-BE49-F238E27FC236}">
                <a16:creationId xmlns:a16="http://schemas.microsoft.com/office/drawing/2014/main" id="{3CC6D79C-C900-15CC-4D93-362B8E57FD3B}"/>
              </a:ext>
            </a:extLst>
          </p:cNvPr>
          <p:cNvPicPr>
            <a:picLocks noChangeAspect="1"/>
          </p:cNvPicPr>
          <p:nvPr/>
        </p:nvPicPr>
        <p:blipFill rotWithShape="1">
          <a:blip r:embed="rId3"/>
          <a:srcRect l="40362" t="22802" r="18873" b="8004"/>
          <a:stretch/>
        </p:blipFill>
        <p:spPr>
          <a:xfrm>
            <a:off x="2639837" y="1001281"/>
            <a:ext cx="4174434" cy="3985636"/>
          </a:xfrm>
          <a:prstGeom prst="rect">
            <a:avLst/>
          </a:prstGeom>
        </p:spPr>
      </p:pic>
      <p:sp>
        <p:nvSpPr>
          <p:cNvPr id="6" name="TextBox 5">
            <a:extLst>
              <a:ext uri="{FF2B5EF4-FFF2-40B4-BE49-F238E27FC236}">
                <a16:creationId xmlns:a16="http://schemas.microsoft.com/office/drawing/2014/main" id="{D02F84F0-5113-09F8-0E83-1CD7FA1CF869}"/>
              </a:ext>
            </a:extLst>
          </p:cNvPr>
          <p:cNvSpPr txBox="1"/>
          <p:nvPr/>
        </p:nvSpPr>
        <p:spPr>
          <a:xfrm>
            <a:off x="0" y="4863807"/>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
        <p:nvSpPr>
          <p:cNvPr id="7" name="TextBox 6">
            <a:extLst>
              <a:ext uri="{FF2B5EF4-FFF2-40B4-BE49-F238E27FC236}">
                <a16:creationId xmlns:a16="http://schemas.microsoft.com/office/drawing/2014/main" id="{E3FBB045-4F11-553C-DE9B-C95095C9635B}"/>
              </a:ext>
            </a:extLst>
          </p:cNvPr>
          <p:cNvSpPr txBox="1"/>
          <p:nvPr/>
        </p:nvSpPr>
        <p:spPr>
          <a:xfrm>
            <a:off x="722244" y="1205027"/>
            <a:ext cx="1607487" cy="3293209"/>
          </a:xfrm>
          <a:prstGeom prst="rect">
            <a:avLst/>
          </a:prstGeom>
          <a:noFill/>
        </p:spPr>
        <p:txBody>
          <a:bodyPr wrap="square">
            <a:spAutoFit/>
          </a:bodyPr>
          <a:lstStyle/>
          <a:p>
            <a:r>
              <a:rPr lang="en-US" sz="1600" dirty="0">
                <a:solidFill>
                  <a:schemeClr val="bg1"/>
                </a:solidFill>
                <a:latin typeface="Maven Pro" panose="020B0604020202020204" charset="0"/>
              </a:rPr>
              <a:t>“Which imputation method consistently performs best in a large spectrum of application scenarios and datasets under realistic missingness conditions?”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454652" y="411675"/>
            <a:ext cx="618998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chemeClr val="bg1"/>
                </a:solidFill>
                <a:latin typeface="Share Tech" panose="020B0604020202020204" charset="0"/>
              </a:rPr>
              <a:t>Article Summary</a:t>
            </a:r>
            <a:endParaRPr sz="3000" dirty="0">
              <a:latin typeface="Share Tech" panose="020B0604020202020204" charset="0"/>
            </a:endParaRPr>
          </a:p>
        </p:txBody>
      </p:sp>
      <p:sp>
        <p:nvSpPr>
          <p:cNvPr id="7" name="Subtitle 6">
            <a:extLst>
              <a:ext uri="{FF2B5EF4-FFF2-40B4-BE49-F238E27FC236}">
                <a16:creationId xmlns:a16="http://schemas.microsoft.com/office/drawing/2014/main" id="{4B133B44-D099-C6F8-79E1-9BD6E5EB282D}"/>
              </a:ext>
            </a:extLst>
          </p:cNvPr>
          <p:cNvSpPr>
            <a:spLocks noGrp="1"/>
          </p:cNvSpPr>
          <p:nvPr>
            <p:ph type="subTitle" idx="1"/>
          </p:nvPr>
        </p:nvSpPr>
        <p:spPr>
          <a:xfrm>
            <a:off x="260808" y="898380"/>
            <a:ext cx="8622384" cy="3674419"/>
          </a:xfrm>
        </p:spPr>
        <p:txBody>
          <a:bodyPr/>
          <a:lstStyle/>
          <a:p>
            <a:pPr algn="l"/>
            <a:r>
              <a:rPr lang="en-US" dirty="0"/>
              <a:t>1) </a:t>
            </a:r>
            <a:r>
              <a:rPr lang="en-US" b="1" u="sng" dirty="0"/>
              <a:t>Heterogenous datasets</a:t>
            </a:r>
            <a:r>
              <a:rPr lang="en-US" dirty="0"/>
              <a:t> with numeric and categorical columns.</a:t>
            </a:r>
          </a:p>
          <a:p>
            <a:pPr algn="l"/>
            <a:endParaRPr lang="en-US" dirty="0"/>
          </a:p>
          <a:p>
            <a:pPr algn="l"/>
            <a:r>
              <a:rPr lang="en-US" dirty="0"/>
              <a:t>2) 21 regression, 31 binary classification, and 17 multiclass classification </a:t>
            </a:r>
            <a:r>
              <a:rPr lang="en-US" b="1" u="sng" dirty="0"/>
              <a:t>tasks</a:t>
            </a:r>
            <a:r>
              <a:rPr lang="en-US" dirty="0"/>
              <a:t>.</a:t>
            </a:r>
          </a:p>
          <a:p>
            <a:pPr algn="l"/>
            <a:endParaRPr lang="en-US" dirty="0"/>
          </a:p>
          <a:p>
            <a:pPr algn="l"/>
            <a:r>
              <a:rPr lang="en-US" dirty="0"/>
              <a:t>3) Realistic missingness </a:t>
            </a:r>
            <a:r>
              <a:rPr lang="en-US" b="1" u="sng" dirty="0"/>
              <a:t>patterns</a:t>
            </a:r>
            <a:r>
              <a:rPr lang="en-US" dirty="0"/>
              <a:t> with </a:t>
            </a:r>
            <a:r>
              <a:rPr lang="en-US" dirty="0" err="1"/>
              <a:t>diffrent</a:t>
            </a:r>
            <a:r>
              <a:rPr lang="en-US" dirty="0"/>
              <a:t> missing </a:t>
            </a:r>
            <a:r>
              <a:rPr lang="en-US" b="1" u="sng" dirty="0"/>
              <a:t>values</a:t>
            </a:r>
            <a:r>
              <a:rPr lang="en-US" dirty="0"/>
              <a:t>.</a:t>
            </a:r>
          </a:p>
          <a:p>
            <a:pPr algn="l"/>
            <a:endParaRPr lang="en-US" dirty="0"/>
          </a:p>
          <a:p>
            <a:pPr algn="l"/>
            <a:r>
              <a:rPr lang="en-US" dirty="0"/>
              <a:t>4) </a:t>
            </a:r>
            <a:r>
              <a:rPr lang="en-US" b="1" u="sng" dirty="0"/>
              <a:t>Six imputation methods </a:t>
            </a:r>
            <a:r>
              <a:rPr lang="en-US" dirty="0"/>
              <a:t>and optimized hyperparameters.</a:t>
            </a:r>
          </a:p>
          <a:p>
            <a:pPr algn="l"/>
            <a:endParaRPr lang="en-US" dirty="0"/>
          </a:p>
          <a:p>
            <a:pPr algn="l"/>
            <a:r>
              <a:rPr lang="en-US" dirty="0"/>
              <a:t>5) Evaluation on </a:t>
            </a:r>
            <a:r>
              <a:rPr lang="en-US" b="1" u="sng" dirty="0"/>
              <a:t>imputation quality</a:t>
            </a:r>
            <a:r>
              <a:rPr lang="en-US" dirty="0"/>
              <a:t> and impact on </a:t>
            </a:r>
            <a:r>
              <a:rPr lang="en-US" b="1" u="sng" dirty="0"/>
              <a:t>downstream task performance</a:t>
            </a:r>
            <a:r>
              <a:rPr lang="en-US" dirty="0"/>
              <a:t>.</a:t>
            </a:r>
          </a:p>
          <a:p>
            <a:pPr algn="l"/>
            <a:endParaRPr lang="en-US" dirty="0"/>
          </a:p>
          <a:p>
            <a:pPr algn="l"/>
            <a:r>
              <a:rPr lang="en-US" dirty="0"/>
              <a:t>6) Training on </a:t>
            </a:r>
            <a:r>
              <a:rPr lang="en-US" b="1" u="sng" dirty="0">
                <a:solidFill>
                  <a:schemeClr val="bg1"/>
                </a:solidFill>
              </a:rPr>
              <a:t>complete </a:t>
            </a:r>
            <a:r>
              <a:rPr lang="en-US" dirty="0">
                <a:solidFill>
                  <a:schemeClr val="bg1"/>
                </a:solidFill>
              </a:rPr>
              <a:t>and </a:t>
            </a:r>
            <a:r>
              <a:rPr lang="en-US" b="1" u="sng" dirty="0">
                <a:solidFill>
                  <a:schemeClr val="bg1"/>
                </a:solidFill>
              </a:rPr>
              <a:t>incomplete data</a:t>
            </a:r>
            <a:r>
              <a:rPr lang="en-US" dirty="0">
                <a:solidFill>
                  <a:schemeClr val="bg1"/>
                </a:solidFill>
              </a:rPr>
              <a:t>. </a:t>
            </a:r>
          </a:p>
        </p:txBody>
      </p:sp>
      <p:sp>
        <p:nvSpPr>
          <p:cNvPr id="4" name="TextBox 3">
            <a:extLst>
              <a:ext uri="{FF2B5EF4-FFF2-40B4-BE49-F238E27FC236}">
                <a16:creationId xmlns:a16="http://schemas.microsoft.com/office/drawing/2014/main" id="{DB2F55B3-439B-7990-0C7D-7F3F8EAAEF7D}"/>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pic>
        <p:nvPicPr>
          <p:cNvPr id="3" name="Picture 2">
            <a:extLst>
              <a:ext uri="{FF2B5EF4-FFF2-40B4-BE49-F238E27FC236}">
                <a16:creationId xmlns:a16="http://schemas.microsoft.com/office/drawing/2014/main" id="{3EACDE46-D04C-22E3-8D0E-893BA953D1D4}"/>
              </a:ext>
            </a:extLst>
          </p:cNvPr>
          <p:cNvPicPr>
            <a:picLocks noChangeAspect="1"/>
          </p:cNvPicPr>
          <p:nvPr/>
        </p:nvPicPr>
        <p:blipFill rotWithShape="1">
          <a:blip r:embed="rId3"/>
          <a:srcRect l="44261" t="46377" r="9043" b="32908"/>
          <a:stretch/>
        </p:blipFill>
        <p:spPr>
          <a:xfrm>
            <a:off x="2102498" y="3628893"/>
            <a:ext cx="4939003" cy="1232453"/>
          </a:xfrm>
          <a:prstGeom prst="rect">
            <a:avLst/>
          </a:prstGeom>
        </p:spPr>
      </p:pic>
    </p:spTree>
    <p:extLst>
      <p:ext uri="{BB962C8B-B14F-4D97-AF65-F5344CB8AC3E}">
        <p14:creationId xmlns:p14="http://schemas.microsoft.com/office/powerpoint/2010/main" val="471933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454652" y="411675"/>
            <a:ext cx="618998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chemeClr val="bg1"/>
                </a:solidFill>
                <a:latin typeface="Share Tech" panose="020B0604020202020204" charset="0"/>
              </a:rPr>
              <a:t>Experimental Procedure Summary</a:t>
            </a:r>
            <a:endParaRPr sz="3000" dirty="0">
              <a:latin typeface="Share Tech" panose="020B0604020202020204" charset="0"/>
            </a:endParaRPr>
          </a:p>
        </p:txBody>
      </p:sp>
      <p:sp>
        <p:nvSpPr>
          <p:cNvPr id="4" name="TextBox 3">
            <a:extLst>
              <a:ext uri="{FF2B5EF4-FFF2-40B4-BE49-F238E27FC236}">
                <a16:creationId xmlns:a16="http://schemas.microsoft.com/office/drawing/2014/main" id="{DB2F55B3-439B-7990-0C7D-7F3F8EAAEF7D}"/>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graphicFrame>
        <p:nvGraphicFramePr>
          <p:cNvPr id="8" name="Diagram 7">
            <a:extLst>
              <a:ext uri="{FF2B5EF4-FFF2-40B4-BE49-F238E27FC236}">
                <a16:creationId xmlns:a16="http://schemas.microsoft.com/office/drawing/2014/main" id="{560A2191-32FD-6A20-AAE9-FBEAE4A77F87}"/>
              </a:ext>
            </a:extLst>
          </p:cNvPr>
          <p:cNvGraphicFramePr/>
          <p:nvPr>
            <p:extLst>
              <p:ext uri="{D42A27DB-BD31-4B8C-83A1-F6EECF244321}">
                <p14:modId xmlns:p14="http://schemas.microsoft.com/office/powerpoint/2010/main" val="103733357"/>
              </p:ext>
            </p:extLst>
          </p:nvPr>
        </p:nvGraphicFramePr>
        <p:xfrm>
          <a:off x="1217094" y="884732"/>
          <a:ext cx="7245066" cy="4030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F306F3E2-C9AF-03B4-2ADD-470982992B36}"/>
              </a:ext>
            </a:extLst>
          </p:cNvPr>
          <p:cNvPicPr>
            <a:picLocks noChangeAspect="1"/>
          </p:cNvPicPr>
          <p:nvPr/>
        </p:nvPicPr>
        <p:blipFill rotWithShape="1">
          <a:blip r:embed="rId8"/>
          <a:srcRect l="32000" t="68174" r="50000" b="22591"/>
          <a:stretch/>
        </p:blipFill>
        <p:spPr>
          <a:xfrm>
            <a:off x="6110551" y="3020953"/>
            <a:ext cx="1462226" cy="421986"/>
          </a:xfrm>
          <a:prstGeom prst="rect">
            <a:avLst/>
          </a:prstGeom>
        </p:spPr>
      </p:pic>
      <p:pic>
        <p:nvPicPr>
          <p:cNvPr id="10" name="Picture 9">
            <a:extLst>
              <a:ext uri="{FF2B5EF4-FFF2-40B4-BE49-F238E27FC236}">
                <a16:creationId xmlns:a16="http://schemas.microsoft.com/office/drawing/2014/main" id="{B66CE5A8-DB83-E6B2-A021-74F5B14AED24}"/>
              </a:ext>
            </a:extLst>
          </p:cNvPr>
          <p:cNvPicPr>
            <a:picLocks noChangeAspect="1"/>
          </p:cNvPicPr>
          <p:nvPr/>
        </p:nvPicPr>
        <p:blipFill>
          <a:blip r:embed="rId9"/>
          <a:stretch>
            <a:fillRect/>
          </a:stretch>
        </p:blipFill>
        <p:spPr>
          <a:xfrm>
            <a:off x="6166564" y="4309840"/>
            <a:ext cx="1462226" cy="421985"/>
          </a:xfrm>
          <a:prstGeom prst="rect">
            <a:avLst/>
          </a:prstGeom>
        </p:spPr>
      </p:pic>
      <p:pic>
        <p:nvPicPr>
          <p:cNvPr id="3" name="Picture 2">
            <a:extLst>
              <a:ext uri="{FF2B5EF4-FFF2-40B4-BE49-F238E27FC236}">
                <a16:creationId xmlns:a16="http://schemas.microsoft.com/office/drawing/2014/main" id="{E20A0F44-5F65-95E8-6D6A-475CA1E23107}"/>
              </a:ext>
            </a:extLst>
          </p:cNvPr>
          <p:cNvPicPr>
            <a:picLocks noChangeAspect="1"/>
          </p:cNvPicPr>
          <p:nvPr/>
        </p:nvPicPr>
        <p:blipFill rotWithShape="1">
          <a:blip r:embed="rId10"/>
          <a:srcRect l="1067" t="8206" r="-1067" b="5651"/>
          <a:stretch/>
        </p:blipFill>
        <p:spPr>
          <a:xfrm>
            <a:off x="1892168" y="2668409"/>
            <a:ext cx="2925241" cy="1001357"/>
          </a:xfrm>
          <a:prstGeom prst="rect">
            <a:avLst/>
          </a:prstGeom>
        </p:spPr>
      </p:pic>
    </p:spTree>
    <p:extLst>
      <p:ext uri="{BB962C8B-B14F-4D97-AF65-F5344CB8AC3E}">
        <p14:creationId xmlns:p14="http://schemas.microsoft.com/office/powerpoint/2010/main" val="275244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11" name="Picture 10">
            <a:extLst>
              <a:ext uri="{FF2B5EF4-FFF2-40B4-BE49-F238E27FC236}">
                <a16:creationId xmlns:a16="http://schemas.microsoft.com/office/drawing/2014/main" id="{D05BFE38-191A-AC10-516C-3F4707E46298}"/>
              </a:ext>
            </a:extLst>
          </p:cNvPr>
          <p:cNvPicPr>
            <a:picLocks noChangeAspect="1"/>
          </p:cNvPicPr>
          <p:nvPr/>
        </p:nvPicPr>
        <p:blipFill rotWithShape="1">
          <a:blip r:embed="rId3"/>
          <a:srcRect l="33986" t="33236" r="12463" b="8003"/>
          <a:stretch/>
        </p:blipFill>
        <p:spPr>
          <a:xfrm>
            <a:off x="2087257" y="1436452"/>
            <a:ext cx="4458837" cy="2752053"/>
          </a:xfrm>
          <a:prstGeom prst="rect">
            <a:avLst/>
          </a:prstGeom>
        </p:spPr>
      </p:pic>
      <p:pic>
        <p:nvPicPr>
          <p:cNvPr id="13" name="Picture 12">
            <a:extLst>
              <a:ext uri="{FF2B5EF4-FFF2-40B4-BE49-F238E27FC236}">
                <a16:creationId xmlns:a16="http://schemas.microsoft.com/office/drawing/2014/main" id="{579AE35F-342E-60D5-6AA0-D6F5880DB74A}"/>
              </a:ext>
            </a:extLst>
          </p:cNvPr>
          <p:cNvPicPr>
            <a:picLocks noChangeAspect="1"/>
          </p:cNvPicPr>
          <p:nvPr/>
        </p:nvPicPr>
        <p:blipFill rotWithShape="1">
          <a:blip r:embed="rId4"/>
          <a:srcRect l="39697" t="25706" r="16970" b="9409"/>
          <a:stretch/>
        </p:blipFill>
        <p:spPr>
          <a:xfrm>
            <a:off x="2303483" y="1495849"/>
            <a:ext cx="3842028" cy="3235976"/>
          </a:xfrm>
          <a:prstGeom prst="rect">
            <a:avLst/>
          </a:prstGeom>
        </p:spPr>
      </p:pic>
      <p:pic>
        <p:nvPicPr>
          <p:cNvPr id="15" name="Picture 14">
            <a:extLst>
              <a:ext uri="{FF2B5EF4-FFF2-40B4-BE49-F238E27FC236}">
                <a16:creationId xmlns:a16="http://schemas.microsoft.com/office/drawing/2014/main" id="{3A53973D-0C4C-D074-A3B3-B9AE6D5886FF}"/>
              </a:ext>
            </a:extLst>
          </p:cNvPr>
          <p:cNvPicPr>
            <a:picLocks noChangeAspect="1"/>
          </p:cNvPicPr>
          <p:nvPr/>
        </p:nvPicPr>
        <p:blipFill rotWithShape="1">
          <a:blip r:embed="rId5"/>
          <a:srcRect l="39638" t="35685" r="17971" b="24122"/>
          <a:stretch/>
        </p:blipFill>
        <p:spPr>
          <a:xfrm>
            <a:off x="1932167" y="1505827"/>
            <a:ext cx="5030021" cy="2682678"/>
          </a:xfrm>
          <a:prstGeom prst="rect">
            <a:avLst/>
          </a:prstGeom>
        </p:spPr>
      </p:pic>
      <p:sp>
        <p:nvSpPr>
          <p:cNvPr id="600" name="Google Shape;600;p30"/>
          <p:cNvSpPr txBox="1">
            <a:spLocks noGrp="1"/>
          </p:cNvSpPr>
          <p:nvPr>
            <p:ph type="ctrTitle" idx="8"/>
          </p:nvPr>
        </p:nvSpPr>
        <p:spPr>
          <a:xfrm>
            <a:off x="391043" y="272609"/>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Datasets used in that article?</a:t>
            </a:r>
            <a:endParaRPr sz="3000" dirty="0"/>
          </a:p>
        </p:txBody>
      </p:sp>
      <p:sp>
        <p:nvSpPr>
          <p:cNvPr id="19" name="TextBox 18">
            <a:extLst>
              <a:ext uri="{FF2B5EF4-FFF2-40B4-BE49-F238E27FC236}">
                <a16:creationId xmlns:a16="http://schemas.microsoft.com/office/drawing/2014/main" id="{539448CA-B616-C9D6-4D3A-57AE7BAEA630}"/>
              </a:ext>
            </a:extLst>
          </p:cNvPr>
          <p:cNvSpPr txBox="1"/>
          <p:nvPr/>
        </p:nvSpPr>
        <p:spPr>
          <a:xfrm>
            <a:off x="0" y="4863807"/>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
        <p:nvSpPr>
          <p:cNvPr id="8" name="TextBox 7">
            <a:extLst>
              <a:ext uri="{FF2B5EF4-FFF2-40B4-BE49-F238E27FC236}">
                <a16:creationId xmlns:a16="http://schemas.microsoft.com/office/drawing/2014/main" id="{C75943D9-F1CE-B8D9-6D77-3E0E8EFA731D}"/>
              </a:ext>
            </a:extLst>
          </p:cNvPr>
          <p:cNvSpPr txBox="1"/>
          <p:nvPr/>
        </p:nvSpPr>
        <p:spPr>
          <a:xfrm>
            <a:off x="316626" y="850409"/>
            <a:ext cx="5575291" cy="523220"/>
          </a:xfrm>
          <a:prstGeom prst="rect">
            <a:avLst/>
          </a:prstGeom>
          <a:noFill/>
        </p:spPr>
        <p:txBody>
          <a:bodyPr wrap="square">
            <a:spAutoFit/>
          </a:bodyPr>
          <a:lstStyle/>
          <a:p>
            <a:r>
              <a:rPr lang="en-US" dirty="0">
                <a:solidFill>
                  <a:schemeClr val="bg1"/>
                </a:solidFill>
                <a:latin typeface="Maven Pro" panose="020B0604020202020204" charset="0"/>
              </a:rPr>
              <a:t>Datasets that has no missing values and contain 5 to 25 features and 3.000 to 100.000 observations.</a:t>
            </a:r>
          </a:p>
        </p:txBody>
      </p:sp>
    </p:spTree>
    <p:extLst>
      <p:ext uri="{BB962C8B-B14F-4D97-AF65-F5344CB8AC3E}">
        <p14:creationId xmlns:p14="http://schemas.microsoft.com/office/powerpoint/2010/main" val="411969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Imputation Methods Used</a:t>
            </a:r>
            <a:endParaRPr sz="3000" dirty="0"/>
          </a:p>
        </p:txBody>
      </p:sp>
      <p:sp>
        <p:nvSpPr>
          <p:cNvPr id="601" name="Google Shape;601;p30"/>
          <p:cNvSpPr txBox="1">
            <a:spLocks noGrp="1"/>
          </p:cNvSpPr>
          <p:nvPr>
            <p:ph type="ctrTitle" idx="2"/>
          </p:nvPr>
        </p:nvSpPr>
        <p:spPr>
          <a:xfrm>
            <a:off x="5346162" y="1213235"/>
            <a:ext cx="2283618" cy="4475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K-NN</a:t>
            </a:r>
            <a:endParaRPr dirty="0"/>
          </a:p>
        </p:txBody>
      </p:sp>
      <p:sp>
        <p:nvSpPr>
          <p:cNvPr id="604" name="Google Shape;604;p30"/>
          <p:cNvSpPr txBox="1">
            <a:spLocks noGrp="1"/>
          </p:cNvSpPr>
          <p:nvPr>
            <p:ph type="ctrTitle"/>
          </p:nvPr>
        </p:nvSpPr>
        <p:spPr>
          <a:xfrm>
            <a:off x="1075974" y="1204729"/>
            <a:ext cx="2512966" cy="4365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Mean/Mode</a:t>
            </a:r>
            <a:endParaRPr dirty="0"/>
          </a:p>
        </p:txBody>
      </p:sp>
      <p:sp>
        <p:nvSpPr>
          <p:cNvPr id="609" name="Google Shape;609;p30"/>
          <p:cNvSpPr/>
          <p:nvPr/>
        </p:nvSpPr>
        <p:spPr>
          <a:xfrm>
            <a:off x="316108" y="126872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524962" y="126872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4;p30">
            <a:extLst>
              <a:ext uri="{FF2B5EF4-FFF2-40B4-BE49-F238E27FC236}">
                <a16:creationId xmlns:a16="http://schemas.microsoft.com/office/drawing/2014/main" id="{4326E160-75D7-1B0D-A205-6B66417D652A}"/>
              </a:ext>
            </a:extLst>
          </p:cNvPr>
          <p:cNvSpPr txBox="1">
            <a:spLocks/>
          </p:cNvSpPr>
          <p:nvPr/>
        </p:nvSpPr>
        <p:spPr>
          <a:xfrm>
            <a:off x="421514" y="1460245"/>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1</a:t>
            </a:r>
          </a:p>
        </p:txBody>
      </p:sp>
      <p:sp>
        <p:nvSpPr>
          <p:cNvPr id="59" name="Google Shape;604;p30">
            <a:extLst>
              <a:ext uri="{FF2B5EF4-FFF2-40B4-BE49-F238E27FC236}">
                <a16:creationId xmlns:a16="http://schemas.microsoft.com/office/drawing/2014/main" id="{91848012-9281-E003-D6BF-B934EFF6A35D}"/>
              </a:ext>
            </a:extLst>
          </p:cNvPr>
          <p:cNvSpPr txBox="1">
            <a:spLocks/>
          </p:cNvSpPr>
          <p:nvPr/>
        </p:nvSpPr>
        <p:spPr>
          <a:xfrm>
            <a:off x="4632316" y="1460245"/>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2</a:t>
            </a:r>
          </a:p>
        </p:txBody>
      </p:sp>
      <p:sp>
        <p:nvSpPr>
          <p:cNvPr id="11" name="TextBox 10">
            <a:extLst>
              <a:ext uri="{FF2B5EF4-FFF2-40B4-BE49-F238E27FC236}">
                <a16:creationId xmlns:a16="http://schemas.microsoft.com/office/drawing/2014/main" id="{D0BB0C1E-8211-0D5F-24E3-A9E3F8409490}"/>
              </a:ext>
            </a:extLst>
          </p:cNvPr>
          <p:cNvSpPr txBox="1"/>
          <p:nvPr/>
        </p:nvSpPr>
        <p:spPr>
          <a:xfrm>
            <a:off x="0" y="4897279"/>
            <a:ext cx="4406900"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
        <p:nvSpPr>
          <p:cNvPr id="12" name="Google Shape;609;p30">
            <a:extLst>
              <a:ext uri="{FF2B5EF4-FFF2-40B4-BE49-F238E27FC236}">
                <a16:creationId xmlns:a16="http://schemas.microsoft.com/office/drawing/2014/main" id="{E84E1EF9-4EF9-190C-1C98-B78CB69CD48A}"/>
              </a:ext>
            </a:extLst>
          </p:cNvPr>
          <p:cNvSpPr/>
          <p:nvPr/>
        </p:nvSpPr>
        <p:spPr>
          <a:xfrm>
            <a:off x="316108" y="2515772"/>
            <a:ext cx="723900" cy="7239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4;p30">
            <a:extLst>
              <a:ext uri="{FF2B5EF4-FFF2-40B4-BE49-F238E27FC236}">
                <a16:creationId xmlns:a16="http://schemas.microsoft.com/office/drawing/2014/main" id="{5C8FBFB1-A61F-C438-ED78-5AB98CEF36B8}"/>
              </a:ext>
            </a:extLst>
          </p:cNvPr>
          <p:cNvSpPr txBox="1">
            <a:spLocks/>
          </p:cNvSpPr>
          <p:nvPr/>
        </p:nvSpPr>
        <p:spPr>
          <a:xfrm>
            <a:off x="421514" y="2707292"/>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3</a:t>
            </a:r>
          </a:p>
        </p:txBody>
      </p:sp>
      <p:sp>
        <p:nvSpPr>
          <p:cNvPr id="14" name="Google Shape;609;p30">
            <a:extLst>
              <a:ext uri="{FF2B5EF4-FFF2-40B4-BE49-F238E27FC236}">
                <a16:creationId xmlns:a16="http://schemas.microsoft.com/office/drawing/2014/main" id="{5FA489C1-FF94-5686-2341-8C844404504F}"/>
              </a:ext>
            </a:extLst>
          </p:cNvPr>
          <p:cNvSpPr/>
          <p:nvPr/>
        </p:nvSpPr>
        <p:spPr>
          <a:xfrm>
            <a:off x="4524962" y="255736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4;p30">
            <a:extLst>
              <a:ext uri="{FF2B5EF4-FFF2-40B4-BE49-F238E27FC236}">
                <a16:creationId xmlns:a16="http://schemas.microsoft.com/office/drawing/2014/main" id="{B9247BA0-054E-FA36-D67E-C0577AD2D455}"/>
              </a:ext>
            </a:extLst>
          </p:cNvPr>
          <p:cNvSpPr txBox="1">
            <a:spLocks/>
          </p:cNvSpPr>
          <p:nvPr/>
        </p:nvSpPr>
        <p:spPr>
          <a:xfrm>
            <a:off x="4630368" y="2748885"/>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4</a:t>
            </a:r>
          </a:p>
        </p:txBody>
      </p:sp>
      <p:sp>
        <p:nvSpPr>
          <p:cNvPr id="23" name="TextBox 22">
            <a:extLst>
              <a:ext uri="{FF2B5EF4-FFF2-40B4-BE49-F238E27FC236}">
                <a16:creationId xmlns:a16="http://schemas.microsoft.com/office/drawing/2014/main" id="{2E11E909-6CEE-CBD7-10CD-D63B892C7A64}"/>
              </a:ext>
            </a:extLst>
          </p:cNvPr>
          <p:cNvSpPr txBox="1"/>
          <p:nvPr/>
        </p:nvSpPr>
        <p:spPr>
          <a:xfrm>
            <a:off x="1075973" y="2406056"/>
            <a:ext cx="2973044" cy="400110"/>
          </a:xfrm>
          <a:prstGeom prst="rect">
            <a:avLst/>
          </a:prstGeom>
          <a:noFill/>
        </p:spPr>
        <p:txBody>
          <a:bodyPr wrap="square">
            <a:spAutoFit/>
          </a:bodyPr>
          <a:lstStyle/>
          <a:p>
            <a:r>
              <a:rPr kumimoji="0" lang="en-US" sz="2000" b="0" i="0" u="none" strike="noStrike" kern="0" cap="none" spc="0" normalizeH="0" baseline="0" noProof="0" dirty="0">
                <a:ln>
                  <a:noFill/>
                </a:ln>
                <a:solidFill>
                  <a:srgbClr val="FFFFFF"/>
                </a:solidFill>
                <a:effectLst/>
                <a:uLnTx/>
                <a:uFillTx/>
                <a:latin typeface="Share Tech"/>
                <a:sym typeface="Share Tech"/>
              </a:rPr>
              <a:t>Random Forest</a:t>
            </a:r>
          </a:p>
        </p:txBody>
      </p:sp>
      <p:sp>
        <p:nvSpPr>
          <p:cNvPr id="27" name="TextBox 26">
            <a:extLst>
              <a:ext uri="{FF2B5EF4-FFF2-40B4-BE49-F238E27FC236}">
                <a16:creationId xmlns:a16="http://schemas.microsoft.com/office/drawing/2014/main" id="{A559B5D9-FB34-9709-35A2-AA102C010D11}"/>
              </a:ext>
            </a:extLst>
          </p:cNvPr>
          <p:cNvSpPr txBox="1"/>
          <p:nvPr/>
        </p:nvSpPr>
        <p:spPr>
          <a:xfrm>
            <a:off x="5354268" y="2512578"/>
            <a:ext cx="3554285" cy="400110"/>
          </a:xfrm>
          <a:prstGeom prst="rect">
            <a:avLst/>
          </a:prstGeom>
          <a:noFill/>
        </p:spPr>
        <p:txBody>
          <a:bodyPr wrap="square">
            <a:spAutoFit/>
          </a:bodyPr>
          <a:lstStyle/>
          <a:p>
            <a:r>
              <a:rPr lang="en-US" sz="2000" dirty="0">
                <a:solidFill>
                  <a:srgbClr val="FFFFFF"/>
                </a:solidFill>
                <a:latin typeface="Share Tech"/>
                <a:sym typeface="Share Tech"/>
              </a:rPr>
              <a:t>Discriminative Deep Learning</a:t>
            </a:r>
          </a:p>
        </p:txBody>
      </p:sp>
      <p:sp>
        <p:nvSpPr>
          <p:cNvPr id="20" name="TextBox 19">
            <a:extLst>
              <a:ext uri="{FF2B5EF4-FFF2-40B4-BE49-F238E27FC236}">
                <a16:creationId xmlns:a16="http://schemas.microsoft.com/office/drawing/2014/main" id="{A6CAAB3A-D110-8800-CC92-9C3EA3EF989B}"/>
              </a:ext>
            </a:extLst>
          </p:cNvPr>
          <p:cNvSpPr txBox="1"/>
          <p:nvPr/>
        </p:nvSpPr>
        <p:spPr>
          <a:xfrm>
            <a:off x="1075973" y="1551053"/>
            <a:ext cx="2819166" cy="492443"/>
          </a:xfrm>
          <a:prstGeom prst="rect">
            <a:avLst/>
          </a:prstGeom>
          <a:noFill/>
        </p:spPr>
        <p:txBody>
          <a:bodyPr wrap="square">
            <a:spAutoFit/>
          </a:bodyPr>
          <a:lstStyle/>
          <a:p>
            <a:r>
              <a:rPr lang="en-US" sz="1300" dirty="0">
                <a:solidFill>
                  <a:schemeClr val="bg1"/>
                </a:solidFill>
                <a:latin typeface="Maven Pro" panose="020B0604020202020204" charset="0"/>
              </a:rPr>
              <a:t>Mean for numerical and</a:t>
            </a:r>
          </a:p>
          <a:p>
            <a:r>
              <a:rPr lang="en-US" sz="1300" dirty="0">
                <a:solidFill>
                  <a:schemeClr val="bg1"/>
                </a:solidFill>
                <a:latin typeface="Maven Pro" panose="020B0604020202020204" charset="0"/>
              </a:rPr>
              <a:t>mode for categorical columns. </a:t>
            </a:r>
          </a:p>
        </p:txBody>
      </p:sp>
      <p:sp>
        <p:nvSpPr>
          <p:cNvPr id="24" name="TextBox 23">
            <a:extLst>
              <a:ext uri="{FF2B5EF4-FFF2-40B4-BE49-F238E27FC236}">
                <a16:creationId xmlns:a16="http://schemas.microsoft.com/office/drawing/2014/main" id="{6866E012-355E-1584-10C2-9B2E71F2470C}"/>
              </a:ext>
            </a:extLst>
          </p:cNvPr>
          <p:cNvSpPr txBox="1"/>
          <p:nvPr/>
        </p:nvSpPr>
        <p:spPr>
          <a:xfrm>
            <a:off x="5374515" y="1549366"/>
            <a:ext cx="3987287" cy="707886"/>
          </a:xfrm>
          <a:prstGeom prst="rect">
            <a:avLst/>
          </a:prstGeom>
          <a:noFill/>
        </p:spPr>
        <p:txBody>
          <a:bodyPr wrap="square">
            <a:spAutoFit/>
          </a:bodyPr>
          <a:lstStyle/>
          <a:p>
            <a:r>
              <a:rPr lang="en-US" sz="1300" dirty="0">
                <a:solidFill>
                  <a:schemeClr val="bg1"/>
                </a:solidFill>
                <a:latin typeface="Maven Pro" panose="020B0604020202020204" charset="0"/>
              </a:rPr>
              <a:t>Used scikit-</a:t>
            </a:r>
            <a:r>
              <a:rPr lang="en-US" sz="1300" dirty="0" err="1">
                <a:solidFill>
                  <a:schemeClr val="bg1"/>
                </a:solidFill>
                <a:latin typeface="Maven Pro" panose="020B0604020202020204" charset="0"/>
              </a:rPr>
              <a:t>learn’s</a:t>
            </a:r>
            <a:endParaRPr lang="en-US" sz="1300" dirty="0">
              <a:solidFill>
                <a:schemeClr val="bg1"/>
              </a:solidFill>
              <a:latin typeface="Maven Pro" panose="020B0604020202020204" charset="0"/>
            </a:endParaRPr>
          </a:p>
          <a:p>
            <a:r>
              <a:rPr lang="en-US" sz="1300" dirty="0" err="1">
                <a:solidFill>
                  <a:schemeClr val="bg1"/>
                </a:solidFill>
                <a:latin typeface="Maven Pro" panose="020B0604020202020204" charset="0"/>
              </a:rPr>
              <a:t>KNeighborsClassifier</a:t>
            </a:r>
            <a:r>
              <a:rPr lang="en-US" sz="1300" dirty="0">
                <a:solidFill>
                  <a:schemeClr val="bg1"/>
                </a:solidFill>
                <a:latin typeface="Maven Pro" panose="020B0604020202020204" charset="0"/>
              </a:rPr>
              <a:t> for categorical and </a:t>
            </a:r>
            <a:r>
              <a:rPr lang="en-US" sz="1300" dirty="0" err="1">
                <a:solidFill>
                  <a:schemeClr val="bg1"/>
                </a:solidFill>
                <a:latin typeface="Maven Pro" panose="020B0604020202020204" charset="0"/>
              </a:rPr>
              <a:t>KNeighborsRegressor</a:t>
            </a:r>
            <a:r>
              <a:rPr lang="en-US" sz="1300" dirty="0">
                <a:solidFill>
                  <a:schemeClr val="bg1"/>
                </a:solidFill>
                <a:latin typeface="Maven Pro" panose="020B0604020202020204" charset="0"/>
              </a:rPr>
              <a:t> for numerical columns</a:t>
            </a:r>
            <a:r>
              <a:rPr lang="en-US" dirty="0">
                <a:solidFill>
                  <a:schemeClr val="bg1"/>
                </a:solidFill>
                <a:latin typeface="Maven Pro" panose="020B0604020202020204" charset="0"/>
              </a:rPr>
              <a:t>.</a:t>
            </a:r>
          </a:p>
        </p:txBody>
      </p:sp>
      <p:sp>
        <p:nvSpPr>
          <p:cNvPr id="28" name="TextBox 27">
            <a:extLst>
              <a:ext uri="{FF2B5EF4-FFF2-40B4-BE49-F238E27FC236}">
                <a16:creationId xmlns:a16="http://schemas.microsoft.com/office/drawing/2014/main" id="{CA8879BC-2976-16A4-1D92-6E1CE25AEE4D}"/>
              </a:ext>
            </a:extLst>
          </p:cNvPr>
          <p:cNvSpPr txBox="1"/>
          <p:nvPr/>
        </p:nvSpPr>
        <p:spPr>
          <a:xfrm>
            <a:off x="1075974" y="2767393"/>
            <a:ext cx="3437659" cy="892552"/>
          </a:xfrm>
          <a:prstGeom prst="rect">
            <a:avLst/>
          </a:prstGeom>
          <a:noFill/>
        </p:spPr>
        <p:txBody>
          <a:bodyPr wrap="square">
            <a:spAutoFit/>
          </a:bodyPr>
          <a:lstStyle/>
          <a:p>
            <a:r>
              <a:rPr lang="en-US" sz="1300" dirty="0">
                <a:solidFill>
                  <a:schemeClr val="bg1"/>
                </a:solidFill>
                <a:latin typeface="Maven Pro" panose="020B0604020202020204" charset="0"/>
              </a:rPr>
              <a:t>Used scikit-</a:t>
            </a:r>
            <a:r>
              <a:rPr lang="en-US" sz="1300" dirty="0" err="1">
                <a:solidFill>
                  <a:schemeClr val="bg1"/>
                </a:solidFill>
                <a:latin typeface="Maven Pro" panose="020B0604020202020204" charset="0"/>
              </a:rPr>
              <a:t>learn’s</a:t>
            </a:r>
            <a:r>
              <a:rPr lang="en-US" sz="1300" dirty="0">
                <a:solidFill>
                  <a:schemeClr val="bg1"/>
                </a:solidFill>
                <a:latin typeface="Maven Pro" panose="020B0604020202020204" charset="0"/>
              </a:rPr>
              <a:t> </a:t>
            </a:r>
            <a:r>
              <a:rPr lang="en-US" sz="1300" dirty="0" err="1">
                <a:solidFill>
                  <a:schemeClr val="bg1"/>
                </a:solidFill>
                <a:latin typeface="Maven Pro" panose="020B0604020202020204" charset="0"/>
              </a:rPr>
              <a:t>RandomForestClassifier</a:t>
            </a:r>
            <a:r>
              <a:rPr lang="en-US" sz="1300" dirty="0">
                <a:solidFill>
                  <a:schemeClr val="bg1"/>
                </a:solidFill>
                <a:latin typeface="Maven Pro" panose="020B0604020202020204" charset="0"/>
              </a:rPr>
              <a:t> for categorical and</a:t>
            </a:r>
          </a:p>
          <a:p>
            <a:r>
              <a:rPr lang="en-US" sz="1300" dirty="0" err="1">
                <a:solidFill>
                  <a:schemeClr val="bg1"/>
                </a:solidFill>
                <a:latin typeface="Maven Pro" panose="020B0604020202020204" charset="0"/>
              </a:rPr>
              <a:t>RandomForestRegressor</a:t>
            </a:r>
            <a:r>
              <a:rPr lang="en-US" sz="1300" dirty="0">
                <a:solidFill>
                  <a:schemeClr val="bg1"/>
                </a:solidFill>
                <a:latin typeface="Maven Pro" panose="020B0604020202020204" charset="0"/>
              </a:rPr>
              <a:t> for numerical columns.</a:t>
            </a:r>
            <a:endParaRPr lang="en-US" sz="1300" dirty="0"/>
          </a:p>
        </p:txBody>
      </p:sp>
      <p:sp>
        <p:nvSpPr>
          <p:cNvPr id="29" name="TextBox 28">
            <a:extLst>
              <a:ext uri="{FF2B5EF4-FFF2-40B4-BE49-F238E27FC236}">
                <a16:creationId xmlns:a16="http://schemas.microsoft.com/office/drawing/2014/main" id="{632F1E85-B1C6-42E8-A57C-30F20BA946B6}"/>
              </a:ext>
            </a:extLst>
          </p:cNvPr>
          <p:cNvSpPr txBox="1"/>
          <p:nvPr/>
        </p:nvSpPr>
        <p:spPr>
          <a:xfrm>
            <a:off x="5346162" y="2847921"/>
            <a:ext cx="3648982" cy="892552"/>
          </a:xfrm>
          <a:prstGeom prst="rect">
            <a:avLst/>
          </a:prstGeom>
          <a:noFill/>
        </p:spPr>
        <p:txBody>
          <a:bodyPr wrap="square">
            <a:spAutoFit/>
          </a:bodyPr>
          <a:lstStyle/>
          <a:p>
            <a:r>
              <a:rPr lang="en-US" sz="1300" dirty="0">
                <a:solidFill>
                  <a:schemeClr val="bg1"/>
                </a:solidFill>
                <a:latin typeface="Maven Pro" panose="020B0604020202020204" charset="0"/>
              </a:rPr>
              <a:t>Used (</a:t>
            </a:r>
            <a:r>
              <a:rPr lang="en-US" sz="1300" dirty="0" err="1">
                <a:solidFill>
                  <a:schemeClr val="bg1"/>
                </a:solidFill>
                <a:latin typeface="Maven Pro" panose="020B0604020202020204" charset="0"/>
              </a:rPr>
              <a:t>AutoML</a:t>
            </a:r>
            <a:r>
              <a:rPr lang="en-US" sz="1300" dirty="0">
                <a:solidFill>
                  <a:schemeClr val="bg1"/>
                </a:solidFill>
                <a:latin typeface="Maven Pro" panose="020B0604020202020204" charset="0"/>
              </a:rPr>
              <a:t>) library </a:t>
            </a:r>
            <a:r>
              <a:rPr lang="en-US" sz="1300" dirty="0" err="1">
                <a:solidFill>
                  <a:schemeClr val="bg1"/>
                </a:solidFill>
                <a:latin typeface="Maven Pro" panose="020B0604020202020204" charset="0"/>
              </a:rPr>
              <a:t>autokera</a:t>
            </a:r>
            <a:r>
              <a:rPr lang="en-US" sz="1300" dirty="0">
                <a:solidFill>
                  <a:schemeClr val="bg1"/>
                </a:solidFill>
                <a:latin typeface="Maven Pro" panose="020B0604020202020204" charset="0"/>
              </a:rPr>
              <a:t>. </a:t>
            </a:r>
            <a:r>
              <a:rPr lang="en-US" sz="1300" dirty="0" err="1">
                <a:solidFill>
                  <a:schemeClr val="bg1"/>
                </a:solidFill>
                <a:latin typeface="Maven Pro" panose="020B0604020202020204" charset="0"/>
              </a:rPr>
              <a:t>StructuredDataClassifier</a:t>
            </a:r>
            <a:r>
              <a:rPr lang="en-US" sz="1300" dirty="0">
                <a:solidFill>
                  <a:schemeClr val="bg1"/>
                </a:solidFill>
                <a:latin typeface="Maven Pro" panose="020B0604020202020204" charset="0"/>
              </a:rPr>
              <a:t> for categorical columns and </a:t>
            </a:r>
            <a:r>
              <a:rPr lang="en-US" sz="1300" dirty="0" err="1">
                <a:solidFill>
                  <a:schemeClr val="bg1"/>
                </a:solidFill>
                <a:latin typeface="Maven Pro" panose="020B0604020202020204" charset="0"/>
              </a:rPr>
              <a:t>StructuredDataRegressor</a:t>
            </a:r>
            <a:r>
              <a:rPr lang="en-US" sz="1300" dirty="0">
                <a:solidFill>
                  <a:schemeClr val="bg1"/>
                </a:solidFill>
                <a:latin typeface="Maven Pro" panose="020B0604020202020204" charset="0"/>
              </a:rPr>
              <a:t>  for numerical columns.</a:t>
            </a:r>
          </a:p>
        </p:txBody>
      </p:sp>
      <p:sp>
        <p:nvSpPr>
          <p:cNvPr id="30" name="Google Shape;609;p30">
            <a:extLst>
              <a:ext uri="{FF2B5EF4-FFF2-40B4-BE49-F238E27FC236}">
                <a16:creationId xmlns:a16="http://schemas.microsoft.com/office/drawing/2014/main" id="{9F66D2BD-867A-DE0E-25CD-00E1451F3A35}"/>
              </a:ext>
            </a:extLst>
          </p:cNvPr>
          <p:cNvSpPr/>
          <p:nvPr/>
        </p:nvSpPr>
        <p:spPr>
          <a:xfrm>
            <a:off x="316108" y="3920893"/>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4;p30">
            <a:extLst>
              <a:ext uri="{FF2B5EF4-FFF2-40B4-BE49-F238E27FC236}">
                <a16:creationId xmlns:a16="http://schemas.microsoft.com/office/drawing/2014/main" id="{25C455E2-42EC-473E-30D1-3A669E0E41A8}"/>
              </a:ext>
            </a:extLst>
          </p:cNvPr>
          <p:cNvSpPr txBox="1">
            <a:spLocks/>
          </p:cNvSpPr>
          <p:nvPr/>
        </p:nvSpPr>
        <p:spPr>
          <a:xfrm>
            <a:off x="421514" y="4105963"/>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5</a:t>
            </a:r>
          </a:p>
        </p:txBody>
      </p:sp>
      <p:sp>
        <p:nvSpPr>
          <p:cNvPr id="32" name="TextBox 31">
            <a:extLst>
              <a:ext uri="{FF2B5EF4-FFF2-40B4-BE49-F238E27FC236}">
                <a16:creationId xmlns:a16="http://schemas.microsoft.com/office/drawing/2014/main" id="{7FA3D4D3-5AB9-7E13-86F4-9A2F9DDF86A5}"/>
              </a:ext>
            </a:extLst>
          </p:cNvPr>
          <p:cNvSpPr txBox="1"/>
          <p:nvPr/>
        </p:nvSpPr>
        <p:spPr>
          <a:xfrm>
            <a:off x="1040008" y="3905908"/>
            <a:ext cx="3060523" cy="400110"/>
          </a:xfrm>
          <a:prstGeom prst="rect">
            <a:avLst/>
          </a:prstGeom>
          <a:noFill/>
        </p:spPr>
        <p:txBody>
          <a:bodyPr wrap="square">
            <a:spAutoFit/>
          </a:bodyPr>
          <a:lstStyle/>
          <a:p>
            <a:r>
              <a:rPr kumimoji="0" lang="en-US" sz="2000" b="0" i="0" u="none" strike="noStrike" kern="0" cap="none" spc="0" normalizeH="0" baseline="0" noProof="0" dirty="0">
                <a:ln>
                  <a:noFill/>
                </a:ln>
                <a:solidFill>
                  <a:srgbClr val="FFFFFF"/>
                </a:solidFill>
                <a:effectLst/>
                <a:uLnTx/>
                <a:uFillTx/>
                <a:latin typeface="Share Tech"/>
                <a:sym typeface="Share Tech"/>
              </a:rPr>
              <a:t> Variational Autoencoder</a:t>
            </a:r>
          </a:p>
        </p:txBody>
      </p:sp>
      <p:sp>
        <p:nvSpPr>
          <p:cNvPr id="34" name="TextBox 33">
            <a:extLst>
              <a:ext uri="{FF2B5EF4-FFF2-40B4-BE49-F238E27FC236}">
                <a16:creationId xmlns:a16="http://schemas.microsoft.com/office/drawing/2014/main" id="{D0A5310E-09B7-799E-74A7-C3C955ABA930}"/>
              </a:ext>
            </a:extLst>
          </p:cNvPr>
          <p:cNvSpPr txBox="1"/>
          <p:nvPr/>
        </p:nvSpPr>
        <p:spPr>
          <a:xfrm>
            <a:off x="1092044" y="4226240"/>
            <a:ext cx="3170315" cy="292388"/>
          </a:xfrm>
          <a:prstGeom prst="rect">
            <a:avLst/>
          </a:prstGeom>
          <a:noFill/>
        </p:spPr>
        <p:txBody>
          <a:bodyPr wrap="square">
            <a:spAutoFit/>
          </a:bodyPr>
          <a:lstStyle/>
          <a:p>
            <a:r>
              <a:rPr lang="en-US" sz="1300" dirty="0">
                <a:solidFill>
                  <a:schemeClr val="bg1"/>
                </a:solidFill>
                <a:latin typeface="Maven Pro" panose="020B0604020202020204" charset="0"/>
              </a:rPr>
              <a:t> Generative Deep Learning methods</a:t>
            </a:r>
            <a:endParaRPr lang="en-US" sz="1300" dirty="0">
              <a:solidFill>
                <a:srgbClr val="FF0000"/>
              </a:solidFill>
              <a:highlight>
                <a:srgbClr val="FFFF00"/>
              </a:highlight>
              <a:latin typeface="Maven Pro" panose="020B0604020202020204" charset="0"/>
            </a:endParaRPr>
          </a:p>
        </p:txBody>
      </p:sp>
      <p:sp>
        <p:nvSpPr>
          <p:cNvPr id="35" name="Google Shape;609;p30">
            <a:extLst>
              <a:ext uri="{FF2B5EF4-FFF2-40B4-BE49-F238E27FC236}">
                <a16:creationId xmlns:a16="http://schemas.microsoft.com/office/drawing/2014/main" id="{83CB8511-EBDA-B4E3-45FA-8B3647DC172E}"/>
              </a:ext>
            </a:extLst>
          </p:cNvPr>
          <p:cNvSpPr/>
          <p:nvPr/>
        </p:nvSpPr>
        <p:spPr>
          <a:xfrm>
            <a:off x="4517271" y="393026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04;p30">
            <a:extLst>
              <a:ext uri="{FF2B5EF4-FFF2-40B4-BE49-F238E27FC236}">
                <a16:creationId xmlns:a16="http://schemas.microsoft.com/office/drawing/2014/main" id="{D3D84EC6-519C-08E5-DAFD-5F535D707736}"/>
              </a:ext>
            </a:extLst>
          </p:cNvPr>
          <p:cNvSpPr txBox="1">
            <a:spLocks/>
          </p:cNvSpPr>
          <p:nvPr/>
        </p:nvSpPr>
        <p:spPr>
          <a:xfrm>
            <a:off x="4622677" y="4112527"/>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6</a:t>
            </a:r>
          </a:p>
        </p:txBody>
      </p:sp>
      <p:sp>
        <p:nvSpPr>
          <p:cNvPr id="37" name="TextBox 36">
            <a:extLst>
              <a:ext uri="{FF2B5EF4-FFF2-40B4-BE49-F238E27FC236}">
                <a16:creationId xmlns:a16="http://schemas.microsoft.com/office/drawing/2014/main" id="{C528FD25-B35B-6FF9-E524-9B20074C4DE5}"/>
              </a:ext>
            </a:extLst>
          </p:cNvPr>
          <p:cNvSpPr txBox="1"/>
          <p:nvPr/>
        </p:nvSpPr>
        <p:spPr>
          <a:xfrm>
            <a:off x="5346577" y="4231711"/>
            <a:ext cx="3170315" cy="292388"/>
          </a:xfrm>
          <a:prstGeom prst="rect">
            <a:avLst/>
          </a:prstGeom>
          <a:noFill/>
        </p:spPr>
        <p:txBody>
          <a:bodyPr wrap="square">
            <a:spAutoFit/>
          </a:bodyPr>
          <a:lstStyle/>
          <a:p>
            <a:r>
              <a:rPr lang="en-US" sz="1300" dirty="0">
                <a:solidFill>
                  <a:schemeClr val="bg1"/>
                </a:solidFill>
                <a:latin typeface="Maven Pro" panose="020B0604020202020204" charset="0"/>
              </a:rPr>
              <a:t> Generative Deep Learning methods</a:t>
            </a:r>
            <a:endParaRPr lang="en-US" sz="1300" dirty="0">
              <a:solidFill>
                <a:srgbClr val="FF0000"/>
              </a:solidFill>
              <a:highlight>
                <a:srgbClr val="FFFF00"/>
              </a:highlight>
              <a:latin typeface="Maven Pro" panose="020B0604020202020204" charset="0"/>
            </a:endParaRPr>
          </a:p>
        </p:txBody>
      </p:sp>
      <p:sp>
        <p:nvSpPr>
          <p:cNvPr id="38" name="TextBox 37">
            <a:extLst>
              <a:ext uri="{FF2B5EF4-FFF2-40B4-BE49-F238E27FC236}">
                <a16:creationId xmlns:a16="http://schemas.microsoft.com/office/drawing/2014/main" id="{7B72A8B2-48F8-40E4-E1D8-65D4C062FC9C}"/>
              </a:ext>
            </a:extLst>
          </p:cNvPr>
          <p:cNvSpPr txBox="1"/>
          <p:nvPr/>
        </p:nvSpPr>
        <p:spPr>
          <a:xfrm>
            <a:off x="5346577" y="3902933"/>
            <a:ext cx="4037162" cy="400110"/>
          </a:xfrm>
          <a:prstGeom prst="rect">
            <a:avLst/>
          </a:prstGeom>
          <a:noFill/>
        </p:spPr>
        <p:txBody>
          <a:bodyPr wrap="square">
            <a:spAutoFit/>
          </a:bodyPr>
          <a:lstStyle/>
          <a:p>
            <a:r>
              <a:rPr kumimoji="0" lang="en-US" sz="2000" b="0" i="0" u="none" strike="noStrike" kern="0" cap="none" spc="0" normalizeH="0" baseline="0" noProof="0" dirty="0">
                <a:ln>
                  <a:noFill/>
                </a:ln>
                <a:solidFill>
                  <a:srgbClr val="FFFFFF"/>
                </a:solidFill>
                <a:effectLst/>
                <a:uLnTx/>
                <a:uFillTx/>
                <a:latin typeface="Share Tech"/>
                <a:sym typeface="Share Tech"/>
              </a:rPr>
              <a:t>Generative Adversarial Network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2003575"/>
            <a:ext cx="75240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2111850"/>
            <a:ext cx="72567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4"/>
          <p:cNvSpPr txBox="1">
            <a:spLocks noGrp="1"/>
          </p:cNvSpPr>
          <p:nvPr>
            <p:ph type="ctrTitle"/>
          </p:nvPr>
        </p:nvSpPr>
        <p:spPr>
          <a:xfrm>
            <a:off x="1464365" y="1364427"/>
            <a:ext cx="534465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Article’s Conclusion?</a:t>
            </a:r>
            <a:endParaRPr dirty="0">
              <a:solidFill>
                <a:schemeClr val="tx2">
                  <a:lumMod val="50000"/>
                </a:schemeClr>
              </a:solidFill>
              <a:highlight>
                <a:srgbClr val="FFFF00"/>
              </a:highlight>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69132D79-1853-D4B0-5BD5-B51FC0FB18A5}"/>
              </a:ext>
            </a:extLst>
          </p:cNvPr>
          <p:cNvSpPr txBox="1"/>
          <p:nvPr/>
        </p:nvSpPr>
        <p:spPr>
          <a:xfrm>
            <a:off x="1464365" y="2411061"/>
            <a:ext cx="6297402" cy="1169551"/>
          </a:xfrm>
          <a:prstGeom prst="rect">
            <a:avLst/>
          </a:prstGeom>
          <a:noFill/>
        </p:spPr>
        <p:txBody>
          <a:bodyPr wrap="square">
            <a:spAutoFit/>
          </a:bodyPr>
          <a:lstStyle/>
          <a:p>
            <a:pPr marL="285750" indent="-285750">
              <a:buClr>
                <a:schemeClr val="bg1"/>
              </a:buClr>
              <a:buFont typeface="Wingdings" panose="05000000000000000000" pitchFamily="2" charset="2"/>
              <a:buChar char="ü"/>
            </a:pPr>
            <a:r>
              <a:rPr lang="en-US" dirty="0">
                <a:solidFill>
                  <a:schemeClr val="bg1"/>
                </a:solidFill>
                <a:latin typeface="Maven Pro" panose="020B0604020202020204" charset="0"/>
              </a:rPr>
              <a:t>Imputation helps increasing the downstream predictive performance drastically regardless of the missingness conditions.</a:t>
            </a:r>
          </a:p>
          <a:p>
            <a:pPr marL="285750" indent="-285750">
              <a:buClr>
                <a:schemeClr val="bg1"/>
              </a:buClr>
              <a:buFont typeface="Wingdings" panose="05000000000000000000" pitchFamily="2" charset="2"/>
              <a:buChar char="ü"/>
            </a:pPr>
            <a:endParaRPr lang="en-US" dirty="0">
              <a:solidFill>
                <a:schemeClr val="bg1"/>
              </a:solidFill>
              <a:latin typeface="Maven Pro" panose="020B0604020202020204" charset="0"/>
            </a:endParaRPr>
          </a:p>
          <a:p>
            <a:pPr marL="285750" indent="-285750">
              <a:buClr>
                <a:schemeClr val="bg1"/>
              </a:buClr>
              <a:buFont typeface="Wingdings" panose="05000000000000000000" pitchFamily="2" charset="2"/>
              <a:buChar char="ü"/>
            </a:pPr>
            <a:r>
              <a:rPr lang="en-US" b="1" u="sng" dirty="0">
                <a:solidFill>
                  <a:schemeClr val="bg1"/>
                </a:solidFill>
                <a:latin typeface="Maven Pro" panose="020B0604020202020204" charset="0"/>
              </a:rPr>
              <a:t>Random forest–based imputation</a:t>
            </a:r>
            <a:r>
              <a:rPr lang="en-US" dirty="0">
                <a:solidFill>
                  <a:schemeClr val="bg1"/>
                </a:solidFill>
                <a:latin typeface="Maven Pro" panose="020B0604020202020204" charset="0"/>
              </a:rPr>
              <a:t> had the best imputation quality and the best improvements on the downstream predictive performance. </a:t>
            </a:r>
          </a:p>
        </p:txBody>
      </p:sp>
      <p:sp>
        <p:nvSpPr>
          <p:cNvPr id="12" name="TextBox 11">
            <a:extLst>
              <a:ext uri="{FF2B5EF4-FFF2-40B4-BE49-F238E27FC236}">
                <a16:creationId xmlns:a16="http://schemas.microsoft.com/office/drawing/2014/main" id="{0D9DECEC-C664-CAE0-A056-46521DE42210}"/>
              </a:ext>
            </a:extLst>
          </p:cNvPr>
          <p:cNvSpPr txBox="1"/>
          <p:nvPr/>
        </p:nvSpPr>
        <p:spPr>
          <a:xfrm>
            <a:off x="0" y="4863807"/>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Article’s Limitation?</a:t>
            </a:r>
            <a:endParaRPr sz="3000" dirty="0"/>
          </a:p>
        </p:txBody>
      </p:sp>
      <p:sp>
        <p:nvSpPr>
          <p:cNvPr id="7" name="Subtitle 6">
            <a:extLst>
              <a:ext uri="{FF2B5EF4-FFF2-40B4-BE49-F238E27FC236}">
                <a16:creationId xmlns:a16="http://schemas.microsoft.com/office/drawing/2014/main" id="{4B133B44-D099-C6F8-79E1-9BD6E5EB282D}"/>
              </a:ext>
            </a:extLst>
          </p:cNvPr>
          <p:cNvSpPr>
            <a:spLocks noGrp="1"/>
          </p:cNvSpPr>
          <p:nvPr>
            <p:ph type="subTitle" idx="1"/>
          </p:nvPr>
        </p:nvSpPr>
        <p:spPr>
          <a:xfrm>
            <a:off x="621629" y="989474"/>
            <a:ext cx="6985119" cy="3235195"/>
          </a:xfrm>
        </p:spPr>
        <p:txBody>
          <a:bodyPr/>
          <a:lstStyle/>
          <a:p>
            <a:pPr marL="114300" indent="0" algn="l">
              <a:buClr>
                <a:schemeClr val="bg1"/>
              </a:buClr>
            </a:pPr>
            <a:r>
              <a:rPr lang="en-US" sz="1600" b="1" dirty="0"/>
              <a:t>Some of the limitation include:</a:t>
            </a:r>
          </a:p>
          <a:p>
            <a:pPr marL="114300" indent="0" algn="l">
              <a:buClr>
                <a:schemeClr val="bg1"/>
              </a:buClr>
            </a:pPr>
            <a:endParaRPr lang="en-US" dirty="0"/>
          </a:p>
          <a:p>
            <a:pPr algn="l">
              <a:lnSpc>
                <a:spcPct val="150000"/>
              </a:lnSpc>
              <a:buClr>
                <a:schemeClr val="bg1"/>
              </a:buClr>
              <a:buFont typeface="Wingdings" panose="05000000000000000000" pitchFamily="2" charset="2"/>
              <a:buChar char="q"/>
            </a:pPr>
            <a:r>
              <a:rPr lang="en-US" dirty="0">
                <a:solidFill>
                  <a:schemeClr val="bg1"/>
                </a:solidFill>
              </a:rPr>
              <a:t>Focused on point estimates of imputed values rather than multiple imputations.</a:t>
            </a:r>
          </a:p>
          <a:p>
            <a:pPr algn="l">
              <a:lnSpc>
                <a:spcPct val="150000"/>
              </a:lnSpc>
              <a:buClr>
                <a:schemeClr val="bg1"/>
              </a:buClr>
              <a:buFont typeface="Wingdings" panose="05000000000000000000" pitchFamily="2" charset="2"/>
              <a:buChar char="q"/>
            </a:pPr>
            <a:endParaRPr lang="en-US" dirty="0">
              <a:solidFill>
                <a:schemeClr val="bg1"/>
              </a:solidFill>
            </a:endParaRPr>
          </a:p>
          <a:p>
            <a:pPr algn="l">
              <a:lnSpc>
                <a:spcPct val="150000"/>
              </a:lnSpc>
              <a:buClr>
                <a:schemeClr val="bg1"/>
              </a:buClr>
              <a:buFont typeface="Wingdings" panose="05000000000000000000" pitchFamily="2" charset="2"/>
              <a:buChar char="q"/>
            </a:pPr>
            <a:r>
              <a:rPr lang="en-US" dirty="0">
                <a:solidFill>
                  <a:schemeClr val="bg1"/>
                </a:solidFill>
              </a:rPr>
              <a:t>Removed and imputed values in only one column. Therefore, the impact depends mostly on the chosen column’s importance. </a:t>
            </a:r>
          </a:p>
        </p:txBody>
      </p:sp>
      <p:sp>
        <p:nvSpPr>
          <p:cNvPr id="4" name="TextBox 3">
            <a:extLst>
              <a:ext uri="{FF2B5EF4-FFF2-40B4-BE49-F238E27FC236}">
                <a16:creationId xmlns:a16="http://schemas.microsoft.com/office/drawing/2014/main" id="{DB2F55B3-439B-7990-0C7D-7F3F8EAAEF7D}"/>
              </a:ext>
            </a:extLst>
          </p:cNvPr>
          <p:cNvSpPr txBox="1"/>
          <p:nvPr/>
        </p:nvSpPr>
        <p:spPr>
          <a:xfrm>
            <a:off x="0" y="4863807"/>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Tree>
    <p:extLst>
      <p:ext uri="{BB962C8B-B14F-4D97-AF65-F5344CB8AC3E}">
        <p14:creationId xmlns:p14="http://schemas.microsoft.com/office/powerpoint/2010/main" val="193774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493871" y="1992475"/>
            <a:ext cx="5314992" cy="837300"/>
          </a:xfrm>
          <a:prstGeom prst="rect">
            <a:avLst/>
          </a:prstGeom>
        </p:spPr>
        <p:txBody>
          <a:bodyPr spcFirstLastPara="1" wrap="square" lIns="91425" tIns="91425" rIns="91425" bIns="91425" anchor="b" anchorCtr="0">
            <a:noAutofit/>
          </a:bodyPr>
          <a:lstStyle/>
          <a:p>
            <a:r>
              <a:rPr lang="en-US" dirty="0"/>
              <a:t>Imputation Example</a:t>
            </a:r>
          </a:p>
        </p:txBody>
      </p:sp>
      <p:sp>
        <p:nvSpPr>
          <p:cNvPr id="689" name="Google Shape;689;p32"/>
          <p:cNvSpPr/>
          <p:nvPr/>
        </p:nvSpPr>
        <p:spPr>
          <a:xfrm>
            <a:off x="5782825" y="1868575"/>
            <a:ext cx="1085100" cy="10851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70476"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375" y="2953675"/>
            <a:ext cx="0" cy="978000"/>
          </a:xfrm>
          <a:prstGeom prst="straightConnector1">
            <a:avLst/>
          </a:prstGeom>
          <a:noFill/>
          <a:ln w="19050" cap="flat" cmpd="sng">
            <a:solidFill>
              <a:schemeClr val="tx2"/>
            </a:solidFill>
            <a:prstDash val="solid"/>
            <a:round/>
            <a:headEnd type="none" w="med" len="med"/>
            <a:tailEnd type="none" w="med" len="med"/>
          </a:ln>
        </p:spPr>
      </p:cxnSp>
    </p:spTree>
    <p:extLst>
      <p:ext uri="{BB962C8B-B14F-4D97-AF65-F5344CB8AC3E}">
        <p14:creationId xmlns:p14="http://schemas.microsoft.com/office/powerpoint/2010/main" val="3739475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8735" y="347880"/>
            <a:ext cx="73031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latin typeface="Share Tech" panose="020B0604020202020204" charset="0"/>
              </a:rPr>
              <a:t>The Idea behind Random Forest</a:t>
            </a:r>
            <a:endParaRPr sz="3000" dirty="0">
              <a:latin typeface="Share Tech" panose="020B0604020202020204" charset="0"/>
            </a:endParaRPr>
          </a:p>
        </p:txBody>
      </p:sp>
      <p:sp>
        <p:nvSpPr>
          <p:cNvPr id="4" name="TextBox 3">
            <a:extLst>
              <a:ext uri="{FF2B5EF4-FFF2-40B4-BE49-F238E27FC236}">
                <a16:creationId xmlns:a16="http://schemas.microsoft.com/office/drawing/2014/main" id="{DB2F55B3-439B-7990-0C7D-7F3F8EAAEF7D}"/>
              </a:ext>
            </a:extLst>
          </p:cNvPr>
          <p:cNvSpPr txBox="1"/>
          <p:nvPr/>
        </p:nvSpPr>
        <p:spPr>
          <a:xfrm>
            <a:off x="0" y="4897279"/>
            <a:ext cx="1534602"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(Kampen, 2019)</a:t>
            </a:r>
            <a:endParaRPr lang="en-US" sz="1000" dirty="0">
              <a:solidFill>
                <a:schemeClr val="bg1"/>
              </a:solidFill>
            </a:endParaRPr>
          </a:p>
        </p:txBody>
      </p:sp>
      <p:pic>
        <p:nvPicPr>
          <p:cNvPr id="8" name="Picture 7" descr="Chart, radar chart&#10;&#10;Description automatically generated">
            <a:extLst>
              <a:ext uri="{FF2B5EF4-FFF2-40B4-BE49-F238E27FC236}">
                <a16:creationId xmlns:a16="http://schemas.microsoft.com/office/drawing/2014/main" id="{3DBB04E6-A443-56AC-C358-71FE2884A425}"/>
              </a:ext>
            </a:extLst>
          </p:cNvPr>
          <p:cNvPicPr>
            <a:picLocks noChangeAspect="1"/>
          </p:cNvPicPr>
          <p:nvPr/>
        </p:nvPicPr>
        <p:blipFill>
          <a:blip r:embed="rId3"/>
          <a:stretch>
            <a:fillRect/>
          </a:stretch>
        </p:blipFill>
        <p:spPr>
          <a:xfrm>
            <a:off x="2037687" y="925680"/>
            <a:ext cx="4816337" cy="3485113"/>
          </a:xfrm>
          <a:prstGeom prst="rect">
            <a:avLst/>
          </a:prstGeom>
        </p:spPr>
      </p:pic>
    </p:spTree>
    <p:extLst>
      <p:ext uri="{BB962C8B-B14F-4D97-AF65-F5344CB8AC3E}">
        <p14:creationId xmlns:p14="http://schemas.microsoft.com/office/powerpoint/2010/main" val="1719805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8735" y="347880"/>
            <a:ext cx="73031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latin typeface="Share Tech" panose="020B0604020202020204" charset="0"/>
              </a:rPr>
              <a:t>Random Forest Imputation in R (</a:t>
            </a:r>
            <a:r>
              <a:rPr lang="en-US" dirty="0" err="1">
                <a:solidFill>
                  <a:schemeClr val="bg1"/>
                </a:solidFill>
                <a:latin typeface="Share Tech" panose="020B0604020202020204" charset="0"/>
              </a:rPr>
              <a:t>rfImpute</a:t>
            </a:r>
            <a:r>
              <a:rPr lang="en-US" dirty="0">
                <a:solidFill>
                  <a:schemeClr val="bg1"/>
                </a:solidFill>
                <a:latin typeface="Share Tech" panose="020B0604020202020204" charset="0"/>
              </a:rPr>
              <a:t>) </a:t>
            </a:r>
            <a:endParaRPr sz="3000" dirty="0">
              <a:latin typeface="Share Tech" panose="020B0604020202020204" charset="0"/>
            </a:endParaRPr>
          </a:p>
        </p:txBody>
      </p:sp>
      <p:pic>
        <p:nvPicPr>
          <p:cNvPr id="6" name="Picture 5" descr="Logo, icon&#10;&#10;Description automatically generated">
            <a:extLst>
              <a:ext uri="{FF2B5EF4-FFF2-40B4-BE49-F238E27FC236}">
                <a16:creationId xmlns:a16="http://schemas.microsoft.com/office/drawing/2014/main" id="{9C4A38DC-7F09-34B4-DB06-1903B30DF22F}"/>
              </a:ext>
            </a:extLst>
          </p:cNvPr>
          <p:cNvPicPr>
            <a:picLocks noChangeAspect="1"/>
          </p:cNvPicPr>
          <p:nvPr/>
        </p:nvPicPr>
        <p:blipFill>
          <a:blip r:embed="rId3"/>
          <a:stretch>
            <a:fillRect/>
          </a:stretch>
        </p:blipFill>
        <p:spPr>
          <a:xfrm>
            <a:off x="7712149" y="87461"/>
            <a:ext cx="1213617" cy="940386"/>
          </a:xfrm>
          <a:prstGeom prst="rect">
            <a:avLst/>
          </a:prstGeom>
        </p:spPr>
      </p:pic>
      <p:sp>
        <p:nvSpPr>
          <p:cNvPr id="7" name="Subtitle 6">
            <a:extLst>
              <a:ext uri="{FF2B5EF4-FFF2-40B4-BE49-F238E27FC236}">
                <a16:creationId xmlns:a16="http://schemas.microsoft.com/office/drawing/2014/main" id="{6667DF5D-CBDF-E58B-8BEB-32A7999D3F43}"/>
              </a:ext>
            </a:extLst>
          </p:cNvPr>
          <p:cNvSpPr>
            <a:spLocks noGrp="1"/>
          </p:cNvSpPr>
          <p:nvPr>
            <p:ph type="subTitle" idx="1"/>
          </p:nvPr>
        </p:nvSpPr>
        <p:spPr>
          <a:xfrm>
            <a:off x="621629" y="989474"/>
            <a:ext cx="8304137" cy="3614331"/>
          </a:xfrm>
        </p:spPr>
        <p:txBody>
          <a:bodyPr/>
          <a:lstStyle/>
          <a:p>
            <a:pPr algn="l">
              <a:lnSpc>
                <a:spcPct val="200000"/>
              </a:lnSpc>
              <a:buClr>
                <a:schemeClr val="bg1"/>
              </a:buClr>
              <a:buFont typeface="Wingdings" panose="05000000000000000000" pitchFamily="2" charset="2"/>
              <a:buChar char="q"/>
            </a:pPr>
            <a:r>
              <a:rPr lang="en-US" dirty="0"/>
              <a:t>The algorithm starts by imputing NAs using </a:t>
            </a:r>
            <a:r>
              <a:rPr lang="en-US" b="1" u="sng" dirty="0" err="1"/>
              <a:t>na.roughfix</a:t>
            </a:r>
            <a:r>
              <a:rPr lang="en-US" b="1" dirty="0"/>
              <a:t>. </a:t>
            </a:r>
          </a:p>
          <a:p>
            <a:pPr algn="l">
              <a:lnSpc>
                <a:spcPct val="200000"/>
              </a:lnSpc>
              <a:buClr>
                <a:schemeClr val="bg1"/>
              </a:buClr>
              <a:buFont typeface="Wingdings" panose="05000000000000000000" pitchFamily="2" charset="2"/>
              <a:buChar char="q"/>
            </a:pPr>
            <a:r>
              <a:rPr lang="en-US" dirty="0"/>
              <a:t>Then </a:t>
            </a:r>
            <a:r>
              <a:rPr lang="en-US" b="1" u="sng" dirty="0" err="1"/>
              <a:t>randomForest</a:t>
            </a:r>
            <a:r>
              <a:rPr lang="en-US" dirty="0"/>
              <a:t> is called with the completed data. </a:t>
            </a:r>
          </a:p>
          <a:p>
            <a:pPr algn="l">
              <a:lnSpc>
                <a:spcPct val="200000"/>
              </a:lnSpc>
              <a:buClr>
                <a:schemeClr val="bg1"/>
              </a:buClr>
              <a:buFont typeface="Wingdings" panose="05000000000000000000" pitchFamily="2" charset="2"/>
              <a:buChar char="q"/>
            </a:pPr>
            <a:r>
              <a:rPr lang="en-US" dirty="0"/>
              <a:t>The </a:t>
            </a:r>
            <a:r>
              <a:rPr lang="en-US" b="1" u="sng" dirty="0"/>
              <a:t>proximity matrix </a:t>
            </a:r>
            <a:r>
              <a:rPr lang="en-US" dirty="0"/>
              <a:t>from the </a:t>
            </a:r>
            <a:r>
              <a:rPr lang="en-US" dirty="0" err="1"/>
              <a:t>randomForest</a:t>
            </a:r>
            <a:r>
              <a:rPr lang="en-US" dirty="0"/>
              <a:t> is used to update the imputation of the NAs. </a:t>
            </a:r>
          </a:p>
          <a:p>
            <a:pPr algn="l">
              <a:lnSpc>
                <a:spcPct val="200000"/>
              </a:lnSpc>
              <a:buClr>
                <a:schemeClr val="bg1"/>
              </a:buClr>
              <a:buFont typeface="Wingdings" panose="05000000000000000000" pitchFamily="2" charset="2"/>
              <a:buChar char="q"/>
            </a:pPr>
            <a:r>
              <a:rPr lang="en-US" dirty="0"/>
              <a:t>For </a:t>
            </a:r>
            <a:r>
              <a:rPr lang="en-US" b="1" u="sng" dirty="0"/>
              <a:t>continuous</a:t>
            </a:r>
            <a:r>
              <a:rPr lang="en-US" dirty="0"/>
              <a:t> predictors, the imputed value is the </a:t>
            </a:r>
            <a:r>
              <a:rPr lang="en-US" b="1" u="sng" dirty="0"/>
              <a:t>weighted average</a:t>
            </a:r>
            <a:r>
              <a:rPr lang="en-US" dirty="0"/>
              <a:t> of the non-missing observations, where the weights are the proximities. </a:t>
            </a:r>
          </a:p>
          <a:p>
            <a:pPr algn="l">
              <a:lnSpc>
                <a:spcPct val="200000"/>
              </a:lnSpc>
              <a:buClr>
                <a:schemeClr val="bg1"/>
              </a:buClr>
              <a:buFont typeface="Wingdings" panose="05000000000000000000" pitchFamily="2" charset="2"/>
              <a:buChar char="q"/>
            </a:pPr>
            <a:r>
              <a:rPr lang="en-US" dirty="0"/>
              <a:t>For </a:t>
            </a:r>
            <a:r>
              <a:rPr lang="en-US" b="1" u="sng" dirty="0"/>
              <a:t>categorical</a:t>
            </a:r>
            <a:r>
              <a:rPr lang="en-US" dirty="0"/>
              <a:t> predictors, the imputed value is the category with the </a:t>
            </a:r>
            <a:r>
              <a:rPr lang="en-US" b="1" u="sng" dirty="0"/>
              <a:t>largest average proximity</a:t>
            </a:r>
            <a:r>
              <a:rPr lang="en-US" dirty="0"/>
              <a:t>. </a:t>
            </a:r>
          </a:p>
          <a:p>
            <a:pPr algn="l">
              <a:lnSpc>
                <a:spcPct val="200000"/>
              </a:lnSpc>
              <a:buClr>
                <a:schemeClr val="bg1"/>
              </a:buClr>
              <a:buFont typeface="Wingdings" panose="05000000000000000000" pitchFamily="2" charset="2"/>
              <a:buChar char="q"/>
            </a:pPr>
            <a:r>
              <a:rPr lang="en-US" dirty="0"/>
              <a:t>This process is </a:t>
            </a:r>
            <a:r>
              <a:rPr lang="en-US" b="1" u="sng" dirty="0"/>
              <a:t>iterated</a:t>
            </a:r>
            <a:r>
              <a:rPr lang="en-US" dirty="0"/>
              <a:t> (default </a:t>
            </a:r>
            <a:r>
              <a:rPr lang="en-US" dirty="0" err="1"/>
              <a:t>iter</a:t>
            </a:r>
            <a:r>
              <a:rPr lang="en-US" dirty="0"/>
              <a:t>=5, </a:t>
            </a:r>
            <a:r>
              <a:rPr lang="en-US" dirty="0" err="1"/>
              <a:t>ntree</a:t>
            </a:r>
            <a:r>
              <a:rPr lang="en-US" dirty="0"/>
              <a:t>=300).</a:t>
            </a:r>
            <a:endParaRPr lang="en-US" dirty="0">
              <a:solidFill>
                <a:schemeClr val="bg1"/>
              </a:solidFill>
            </a:endParaRPr>
          </a:p>
        </p:txBody>
      </p:sp>
      <p:sp>
        <p:nvSpPr>
          <p:cNvPr id="10" name="TextBox 9">
            <a:extLst>
              <a:ext uri="{FF2B5EF4-FFF2-40B4-BE49-F238E27FC236}">
                <a16:creationId xmlns:a16="http://schemas.microsoft.com/office/drawing/2014/main" id="{F9069500-FE23-B8B9-DC92-B05B8C3CDD2D}"/>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(Liaw, n.d.)</a:t>
            </a:r>
            <a:endParaRPr lang="en-US" sz="1000" dirty="0"/>
          </a:p>
        </p:txBody>
      </p:sp>
    </p:spTree>
    <p:extLst>
      <p:ext uri="{BB962C8B-B14F-4D97-AF65-F5344CB8AC3E}">
        <p14:creationId xmlns:p14="http://schemas.microsoft.com/office/powerpoint/2010/main" val="1227505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87" name="Google Shape;487;p27"/>
          <p:cNvSpPr/>
          <p:nvPr/>
        </p:nvSpPr>
        <p:spPr>
          <a:xfrm>
            <a:off x="773858" y="4731825"/>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558016" y="173644"/>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1;p27">
            <a:extLst>
              <a:ext uri="{FF2B5EF4-FFF2-40B4-BE49-F238E27FC236}">
                <a16:creationId xmlns:a16="http://schemas.microsoft.com/office/drawing/2014/main" id="{50BBADE3-5F00-162E-ED44-69FD4FA4AB8A}"/>
              </a:ext>
            </a:extLst>
          </p:cNvPr>
          <p:cNvSpPr txBox="1">
            <a:spLocks/>
          </p:cNvSpPr>
          <p:nvPr/>
        </p:nvSpPr>
        <p:spPr>
          <a:xfrm>
            <a:off x="4740818" y="3307654"/>
            <a:ext cx="131335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US" dirty="0"/>
              <a:t>Imputation Methods</a:t>
            </a:r>
          </a:p>
        </p:txBody>
      </p:sp>
      <p:sp>
        <p:nvSpPr>
          <p:cNvPr id="57" name="Google Shape;473;p27">
            <a:extLst>
              <a:ext uri="{FF2B5EF4-FFF2-40B4-BE49-F238E27FC236}">
                <a16:creationId xmlns:a16="http://schemas.microsoft.com/office/drawing/2014/main" id="{621C384E-352F-6AD3-66E2-0BD30624FF07}"/>
              </a:ext>
            </a:extLst>
          </p:cNvPr>
          <p:cNvSpPr txBox="1">
            <a:spLocks/>
          </p:cNvSpPr>
          <p:nvPr/>
        </p:nvSpPr>
        <p:spPr>
          <a:xfrm>
            <a:off x="2413494" y="3307093"/>
            <a:ext cx="150616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US" dirty="0"/>
              <a:t>Missing Data</a:t>
            </a:r>
          </a:p>
          <a:p>
            <a:r>
              <a:rPr lang="en-US" dirty="0"/>
              <a:t>Pattern</a:t>
            </a:r>
          </a:p>
        </p:txBody>
      </p:sp>
      <p:sp>
        <p:nvSpPr>
          <p:cNvPr id="58" name="Google Shape;474;p27">
            <a:extLst>
              <a:ext uri="{FF2B5EF4-FFF2-40B4-BE49-F238E27FC236}">
                <a16:creationId xmlns:a16="http://schemas.microsoft.com/office/drawing/2014/main" id="{6FDD408F-FF70-5A0F-C084-4CD9AE356E14}"/>
              </a:ext>
            </a:extLst>
          </p:cNvPr>
          <p:cNvSpPr txBox="1">
            <a:spLocks noGrp="1"/>
          </p:cNvSpPr>
          <p:nvPr>
            <p:ph type="ctrTitle"/>
          </p:nvPr>
        </p:nvSpPr>
        <p:spPr>
          <a:xfrm>
            <a:off x="149029" y="3073716"/>
            <a:ext cx="146514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Introduction</a:t>
            </a:r>
            <a:endParaRPr lang="en-US" dirty="0"/>
          </a:p>
        </p:txBody>
      </p:sp>
      <p:sp>
        <p:nvSpPr>
          <p:cNvPr id="59" name="Google Shape;476;p27">
            <a:extLst>
              <a:ext uri="{FF2B5EF4-FFF2-40B4-BE49-F238E27FC236}">
                <a16:creationId xmlns:a16="http://schemas.microsoft.com/office/drawing/2014/main" id="{21F5586B-DDA6-4923-2DEA-746F3E99FA4A}"/>
              </a:ext>
            </a:extLst>
          </p:cNvPr>
          <p:cNvSpPr txBox="1">
            <a:spLocks noGrp="1"/>
          </p:cNvSpPr>
          <p:nvPr>
            <p:ph type="title" idx="3"/>
          </p:nvPr>
        </p:nvSpPr>
        <p:spPr>
          <a:xfrm>
            <a:off x="448167" y="2606130"/>
            <a:ext cx="88008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60" name="Google Shape;478;p27">
            <a:extLst>
              <a:ext uri="{FF2B5EF4-FFF2-40B4-BE49-F238E27FC236}">
                <a16:creationId xmlns:a16="http://schemas.microsoft.com/office/drawing/2014/main" id="{82712005-E1C9-4952-95FF-2F84CD27221B}"/>
              </a:ext>
            </a:extLst>
          </p:cNvPr>
          <p:cNvSpPr txBox="1">
            <a:spLocks noGrp="1"/>
          </p:cNvSpPr>
          <p:nvPr>
            <p:ph type="title" idx="6"/>
          </p:nvPr>
        </p:nvSpPr>
        <p:spPr>
          <a:xfrm>
            <a:off x="2641407" y="26151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61" name="Google Shape;480;p27">
            <a:extLst>
              <a:ext uri="{FF2B5EF4-FFF2-40B4-BE49-F238E27FC236}">
                <a16:creationId xmlns:a16="http://schemas.microsoft.com/office/drawing/2014/main" id="{F5866720-C32A-4AD4-6267-A63F68DBFC32}"/>
              </a:ext>
            </a:extLst>
          </p:cNvPr>
          <p:cNvSpPr txBox="1">
            <a:spLocks noGrp="1"/>
          </p:cNvSpPr>
          <p:nvPr>
            <p:ph type="title" idx="9"/>
          </p:nvPr>
        </p:nvSpPr>
        <p:spPr>
          <a:xfrm>
            <a:off x="5020900" y="260613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62" name="Google Shape;481;p27">
            <a:extLst>
              <a:ext uri="{FF2B5EF4-FFF2-40B4-BE49-F238E27FC236}">
                <a16:creationId xmlns:a16="http://schemas.microsoft.com/office/drawing/2014/main" id="{6C98BC56-1AB3-74CC-12AD-38F0CC5B786D}"/>
              </a:ext>
            </a:extLst>
          </p:cNvPr>
          <p:cNvSpPr/>
          <p:nvPr/>
        </p:nvSpPr>
        <p:spPr>
          <a:xfrm>
            <a:off x="524635" y="1522993"/>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2;p27">
            <a:extLst>
              <a:ext uri="{FF2B5EF4-FFF2-40B4-BE49-F238E27FC236}">
                <a16:creationId xmlns:a16="http://schemas.microsoft.com/office/drawing/2014/main" id="{ABDE923E-D914-56D6-8FE9-F36DD6EEA96E}"/>
              </a:ext>
            </a:extLst>
          </p:cNvPr>
          <p:cNvSpPr/>
          <p:nvPr/>
        </p:nvSpPr>
        <p:spPr>
          <a:xfrm>
            <a:off x="2708952" y="1522993"/>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83;p27">
            <a:extLst>
              <a:ext uri="{FF2B5EF4-FFF2-40B4-BE49-F238E27FC236}">
                <a16:creationId xmlns:a16="http://schemas.microsoft.com/office/drawing/2014/main" id="{D2558C25-DCA2-E4D0-B435-AEEF3AEE2150}"/>
              </a:ext>
            </a:extLst>
          </p:cNvPr>
          <p:cNvSpPr/>
          <p:nvPr/>
        </p:nvSpPr>
        <p:spPr>
          <a:xfrm>
            <a:off x="5020900" y="1522993"/>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484;p27">
            <a:extLst>
              <a:ext uri="{FF2B5EF4-FFF2-40B4-BE49-F238E27FC236}">
                <a16:creationId xmlns:a16="http://schemas.microsoft.com/office/drawing/2014/main" id="{6C0445BE-4B0E-E23C-9B5F-812BFF1FDAB1}"/>
              </a:ext>
            </a:extLst>
          </p:cNvPr>
          <p:cNvCxnSpPr>
            <a:cxnSpLocks/>
            <a:stCxn id="62" idx="1"/>
          </p:cNvCxnSpPr>
          <p:nvPr/>
        </p:nvCxnSpPr>
        <p:spPr>
          <a:xfrm>
            <a:off x="524635" y="193504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66" name="Google Shape;485;p27">
            <a:extLst>
              <a:ext uri="{FF2B5EF4-FFF2-40B4-BE49-F238E27FC236}">
                <a16:creationId xmlns:a16="http://schemas.microsoft.com/office/drawing/2014/main" id="{01FEB49D-BCED-C39D-7181-665906E07790}"/>
              </a:ext>
            </a:extLst>
          </p:cNvPr>
          <p:cNvCxnSpPr>
            <a:cxnSpLocks/>
            <a:stCxn id="63" idx="1"/>
          </p:cNvCxnSpPr>
          <p:nvPr/>
        </p:nvCxnSpPr>
        <p:spPr>
          <a:xfrm>
            <a:off x="2708952" y="193504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67" name="Google Shape;486;p27">
            <a:extLst>
              <a:ext uri="{FF2B5EF4-FFF2-40B4-BE49-F238E27FC236}">
                <a16:creationId xmlns:a16="http://schemas.microsoft.com/office/drawing/2014/main" id="{26F16F3F-CECE-FCF1-A785-88EA5CDAB2C1}"/>
              </a:ext>
            </a:extLst>
          </p:cNvPr>
          <p:cNvCxnSpPr>
            <a:cxnSpLocks/>
            <a:stCxn id="64" idx="1"/>
            <a:endCxn id="61" idx="1"/>
          </p:cNvCxnSpPr>
          <p:nvPr/>
        </p:nvCxnSpPr>
        <p:spPr>
          <a:xfrm>
            <a:off x="5020900" y="193504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68" name="Google Shape;490;p27">
            <a:extLst>
              <a:ext uri="{FF2B5EF4-FFF2-40B4-BE49-F238E27FC236}">
                <a16:creationId xmlns:a16="http://schemas.microsoft.com/office/drawing/2014/main" id="{ED04521E-D026-C6A5-7E72-9CBDDE3DC1F0}"/>
              </a:ext>
            </a:extLst>
          </p:cNvPr>
          <p:cNvGrpSpPr/>
          <p:nvPr/>
        </p:nvGrpSpPr>
        <p:grpSpPr>
          <a:xfrm>
            <a:off x="5164255" y="1644905"/>
            <a:ext cx="577210" cy="580282"/>
            <a:chOff x="3095745" y="3805393"/>
            <a:chExt cx="352840" cy="354717"/>
          </a:xfrm>
        </p:grpSpPr>
        <p:sp>
          <p:nvSpPr>
            <p:cNvPr id="69" name="Google Shape;491;p27">
              <a:extLst>
                <a:ext uri="{FF2B5EF4-FFF2-40B4-BE49-F238E27FC236}">
                  <a16:creationId xmlns:a16="http://schemas.microsoft.com/office/drawing/2014/main" id="{4B9EE95F-AED7-0F28-1960-AA081D00EA93}"/>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2;p27">
              <a:extLst>
                <a:ext uri="{FF2B5EF4-FFF2-40B4-BE49-F238E27FC236}">
                  <a16:creationId xmlns:a16="http://schemas.microsoft.com/office/drawing/2014/main" id="{878DC07D-A44B-917D-C2E3-D61F53BBCCE2}"/>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93;p27">
              <a:extLst>
                <a:ext uri="{FF2B5EF4-FFF2-40B4-BE49-F238E27FC236}">
                  <a16:creationId xmlns:a16="http://schemas.microsoft.com/office/drawing/2014/main" id="{5FDB5F7E-5247-9501-B783-8CFA092DA4EE}"/>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94;p27">
              <a:extLst>
                <a:ext uri="{FF2B5EF4-FFF2-40B4-BE49-F238E27FC236}">
                  <a16:creationId xmlns:a16="http://schemas.microsoft.com/office/drawing/2014/main" id="{8961540A-EF3B-3ACC-BB30-5814C36FFBB3}"/>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95;p27">
              <a:extLst>
                <a:ext uri="{FF2B5EF4-FFF2-40B4-BE49-F238E27FC236}">
                  <a16:creationId xmlns:a16="http://schemas.microsoft.com/office/drawing/2014/main" id="{CFD85F94-3CA5-DAAA-07AE-B639D7733822}"/>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96;p27">
              <a:extLst>
                <a:ext uri="{FF2B5EF4-FFF2-40B4-BE49-F238E27FC236}">
                  <a16:creationId xmlns:a16="http://schemas.microsoft.com/office/drawing/2014/main" id="{38857598-DF8E-8D56-F22D-F3344669286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497;p27">
            <a:extLst>
              <a:ext uri="{FF2B5EF4-FFF2-40B4-BE49-F238E27FC236}">
                <a16:creationId xmlns:a16="http://schemas.microsoft.com/office/drawing/2014/main" id="{6C6C4B99-2CA9-E4EF-BE8F-BB1DB14BF8D6}"/>
              </a:ext>
            </a:extLst>
          </p:cNvPr>
          <p:cNvGrpSpPr/>
          <p:nvPr/>
        </p:nvGrpSpPr>
        <p:grpSpPr>
          <a:xfrm>
            <a:off x="644132" y="1644886"/>
            <a:ext cx="583817" cy="580314"/>
            <a:chOff x="3541011" y="3367320"/>
            <a:chExt cx="348257" cy="346188"/>
          </a:xfrm>
        </p:grpSpPr>
        <p:sp>
          <p:nvSpPr>
            <p:cNvPr id="76" name="Google Shape;498;p27">
              <a:extLst>
                <a:ext uri="{FF2B5EF4-FFF2-40B4-BE49-F238E27FC236}">
                  <a16:creationId xmlns:a16="http://schemas.microsoft.com/office/drawing/2014/main" id="{5C891386-40D3-2CDB-4810-0DE1F6D97847}"/>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99;p27">
              <a:extLst>
                <a:ext uri="{FF2B5EF4-FFF2-40B4-BE49-F238E27FC236}">
                  <a16:creationId xmlns:a16="http://schemas.microsoft.com/office/drawing/2014/main" id="{D02DAAAE-8F24-01E2-814F-C5FA9B0B7BFE}"/>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0;p27">
              <a:extLst>
                <a:ext uri="{FF2B5EF4-FFF2-40B4-BE49-F238E27FC236}">
                  <a16:creationId xmlns:a16="http://schemas.microsoft.com/office/drawing/2014/main" id="{6C1899C1-9B1A-9A49-F621-FCD8FE65CE65}"/>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01;p27">
              <a:extLst>
                <a:ext uri="{FF2B5EF4-FFF2-40B4-BE49-F238E27FC236}">
                  <a16:creationId xmlns:a16="http://schemas.microsoft.com/office/drawing/2014/main" id="{5212CA0B-B8C6-1647-76CD-F738166E2020}"/>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483;p27">
            <a:extLst>
              <a:ext uri="{FF2B5EF4-FFF2-40B4-BE49-F238E27FC236}">
                <a16:creationId xmlns:a16="http://schemas.microsoft.com/office/drawing/2014/main" id="{2097A0BC-1A02-38BD-133A-4C27D613BBF4}"/>
              </a:ext>
            </a:extLst>
          </p:cNvPr>
          <p:cNvSpPr/>
          <p:nvPr/>
        </p:nvSpPr>
        <p:spPr>
          <a:xfrm>
            <a:off x="7314528" y="1522993"/>
            <a:ext cx="824100" cy="8241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486;p27">
            <a:extLst>
              <a:ext uri="{FF2B5EF4-FFF2-40B4-BE49-F238E27FC236}">
                <a16:creationId xmlns:a16="http://schemas.microsoft.com/office/drawing/2014/main" id="{D8373C33-F6C5-1B2A-333D-2B37EE5F82AB}"/>
              </a:ext>
            </a:extLst>
          </p:cNvPr>
          <p:cNvCxnSpPr>
            <a:cxnSpLocks/>
            <a:stCxn id="80" idx="1"/>
          </p:cNvCxnSpPr>
          <p:nvPr/>
        </p:nvCxnSpPr>
        <p:spPr>
          <a:xfrm>
            <a:off x="7314528" y="193504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82" name="Google Shape;480;p27">
            <a:extLst>
              <a:ext uri="{FF2B5EF4-FFF2-40B4-BE49-F238E27FC236}">
                <a16:creationId xmlns:a16="http://schemas.microsoft.com/office/drawing/2014/main" id="{9110A71E-D03D-C900-28FA-35B78337A2E1}"/>
              </a:ext>
            </a:extLst>
          </p:cNvPr>
          <p:cNvSpPr txBox="1">
            <a:spLocks/>
          </p:cNvSpPr>
          <p:nvPr/>
        </p:nvSpPr>
        <p:spPr>
          <a:xfrm>
            <a:off x="7293476" y="2571750"/>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solidFill>
                  <a:schemeClr val="tx2"/>
                </a:solidFill>
              </a:rPr>
              <a:t>04</a:t>
            </a:r>
          </a:p>
        </p:txBody>
      </p:sp>
      <p:sp>
        <p:nvSpPr>
          <p:cNvPr id="83" name="Google Shape;471;p27">
            <a:extLst>
              <a:ext uri="{FF2B5EF4-FFF2-40B4-BE49-F238E27FC236}">
                <a16:creationId xmlns:a16="http://schemas.microsoft.com/office/drawing/2014/main" id="{9B071A86-7613-45D0-1664-EF449F2F2F20}"/>
              </a:ext>
            </a:extLst>
          </p:cNvPr>
          <p:cNvSpPr txBox="1">
            <a:spLocks/>
          </p:cNvSpPr>
          <p:nvPr/>
        </p:nvSpPr>
        <p:spPr>
          <a:xfrm>
            <a:off x="6970027" y="3192935"/>
            <a:ext cx="1313352" cy="691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US" dirty="0"/>
              <a:t>Imputation Example</a:t>
            </a:r>
          </a:p>
        </p:txBody>
      </p:sp>
      <p:sp>
        <p:nvSpPr>
          <p:cNvPr id="84" name="Google Shape;489;p27">
            <a:extLst>
              <a:ext uri="{FF2B5EF4-FFF2-40B4-BE49-F238E27FC236}">
                <a16:creationId xmlns:a16="http://schemas.microsoft.com/office/drawing/2014/main" id="{4E32B628-9086-F4BE-873D-ED8050C50BD3}"/>
              </a:ext>
            </a:extLst>
          </p:cNvPr>
          <p:cNvSpPr/>
          <p:nvPr/>
        </p:nvSpPr>
        <p:spPr>
          <a:xfrm>
            <a:off x="7437980" y="1647373"/>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5" name="Google Shape;10724;p60">
            <a:extLst>
              <a:ext uri="{FF2B5EF4-FFF2-40B4-BE49-F238E27FC236}">
                <a16:creationId xmlns:a16="http://schemas.microsoft.com/office/drawing/2014/main" id="{47F55A74-B778-644E-57E8-9D244FE6559F}"/>
              </a:ext>
            </a:extLst>
          </p:cNvPr>
          <p:cNvGrpSpPr/>
          <p:nvPr/>
        </p:nvGrpSpPr>
        <p:grpSpPr>
          <a:xfrm>
            <a:off x="2927999" y="1661273"/>
            <a:ext cx="401562" cy="547539"/>
            <a:chOff x="5377363" y="1516169"/>
            <a:chExt cx="257357" cy="356627"/>
          </a:xfrm>
          <a:solidFill>
            <a:schemeClr val="bg2"/>
          </a:solidFill>
        </p:grpSpPr>
        <p:sp>
          <p:nvSpPr>
            <p:cNvPr id="86" name="Google Shape;10725;p60">
              <a:extLst>
                <a:ext uri="{FF2B5EF4-FFF2-40B4-BE49-F238E27FC236}">
                  <a16:creationId xmlns:a16="http://schemas.microsoft.com/office/drawing/2014/main" id="{D0F92AF7-AF6D-B9AE-A6A2-626EF7CEE47F}"/>
                </a:ext>
              </a:extLst>
            </p:cNvPr>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726;p60">
              <a:extLst>
                <a:ext uri="{FF2B5EF4-FFF2-40B4-BE49-F238E27FC236}">
                  <a16:creationId xmlns:a16="http://schemas.microsoft.com/office/drawing/2014/main" id="{CB6AB433-FBEB-5434-1A6A-AA242D004F92}"/>
                </a:ext>
              </a:extLst>
            </p:cNvPr>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727;p60">
              <a:extLst>
                <a:ext uri="{FF2B5EF4-FFF2-40B4-BE49-F238E27FC236}">
                  <a16:creationId xmlns:a16="http://schemas.microsoft.com/office/drawing/2014/main" id="{8F50D399-F25B-6BCE-3902-ECAA79BC0AB9}"/>
                </a:ext>
              </a:extLst>
            </p:cNvPr>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728;p60">
              <a:extLst>
                <a:ext uri="{FF2B5EF4-FFF2-40B4-BE49-F238E27FC236}">
                  <a16:creationId xmlns:a16="http://schemas.microsoft.com/office/drawing/2014/main" id="{88D1E1E4-3142-313D-893F-9E5C37E08611}"/>
                </a:ext>
              </a:extLst>
            </p:cNvPr>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729;p60">
              <a:extLst>
                <a:ext uri="{FF2B5EF4-FFF2-40B4-BE49-F238E27FC236}">
                  <a16:creationId xmlns:a16="http://schemas.microsoft.com/office/drawing/2014/main" id="{29988D36-4692-4C6F-347C-A4A8026053D7}"/>
                </a:ext>
              </a:extLst>
            </p:cNvPr>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730;p60">
              <a:extLst>
                <a:ext uri="{FF2B5EF4-FFF2-40B4-BE49-F238E27FC236}">
                  <a16:creationId xmlns:a16="http://schemas.microsoft.com/office/drawing/2014/main" id="{644815D7-1910-67E9-048C-AC242190E15B}"/>
                </a:ext>
              </a:extLst>
            </p:cNvPr>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731;p60">
              <a:extLst>
                <a:ext uri="{FF2B5EF4-FFF2-40B4-BE49-F238E27FC236}">
                  <a16:creationId xmlns:a16="http://schemas.microsoft.com/office/drawing/2014/main" id="{D71B6EAE-4DF3-C976-4830-F4CAFA0355E1}"/>
                </a:ext>
              </a:extLst>
            </p:cNvPr>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732;p60">
              <a:extLst>
                <a:ext uri="{FF2B5EF4-FFF2-40B4-BE49-F238E27FC236}">
                  <a16:creationId xmlns:a16="http://schemas.microsoft.com/office/drawing/2014/main" id="{BF43EAE3-0903-FECB-8031-CD2E75765E9D}"/>
                </a:ext>
              </a:extLst>
            </p:cNvPr>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733;p60">
              <a:extLst>
                <a:ext uri="{FF2B5EF4-FFF2-40B4-BE49-F238E27FC236}">
                  <a16:creationId xmlns:a16="http://schemas.microsoft.com/office/drawing/2014/main" id="{865ABB2C-74A1-245D-B7E7-9519BE0A1296}"/>
                </a:ext>
              </a:extLst>
            </p:cNvPr>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734;p60">
              <a:extLst>
                <a:ext uri="{FF2B5EF4-FFF2-40B4-BE49-F238E27FC236}">
                  <a16:creationId xmlns:a16="http://schemas.microsoft.com/office/drawing/2014/main" id="{38A9DAE0-83C2-9C95-3EC5-C8933B80A673}"/>
                </a:ext>
              </a:extLst>
            </p:cNvPr>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735;p60">
              <a:extLst>
                <a:ext uri="{FF2B5EF4-FFF2-40B4-BE49-F238E27FC236}">
                  <a16:creationId xmlns:a16="http://schemas.microsoft.com/office/drawing/2014/main" id="{3FF6E0F9-B850-0F61-BB3D-D070E089EBE4}"/>
                </a:ext>
              </a:extLst>
            </p:cNvPr>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736;p60">
              <a:extLst>
                <a:ext uri="{FF2B5EF4-FFF2-40B4-BE49-F238E27FC236}">
                  <a16:creationId xmlns:a16="http://schemas.microsoft.com/office/drawing/2014/main" id="{C4CD1D26-A933-9A25-10C9-73860B8CAB38}"/>
                </a:ext>
              </a:extLst>
            </p:cNvPr>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737;p60">
              <a:extLst>
                <a:ext uri="{FF2B5EF4-FFF2-40B4-BE49-F238E27FC236}">
                  <a16:creationId xmlns:a16="http://schemas.microsoft.com/office/drawing/2014/main" id="{DAC675E4-C7CA-6675-3978-EBD893B78C90}"/>
                </a:ext>
              </a:extLst>
            </p:cNvPr>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738;p60">
              <a:extLst>
                <a:ext uri="{FF2B5EF4-FFF2-40B4-BE49-F238E27FC236}">
                  <a16:creationId xmlns:a16="http://schemas.microsoft.com/office/drawing/2014/main" id="{AB1E9151-1D05-4CDA-20E3-4DF110D7D04A}"/>
                </a:ext>
              </a:extLst>
            </p:cNvPr>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739;p60">
              <a:extLst>
                <a:ext uri="{FF2B5EF4-FFF2-40B4-BE49-F238E27FC236}">
                  <a16:creationId xmlns:a16="http://schemas.microsoft.com/office/drawing/2014/main" id="{FBC85CB3-E9B8-BF2F-B472-9CDF80F4FF78}"/>
                </a:ext>
              </a:extLst>
            </p:cNvPr>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740;p60">
              <a:extLst>
                <a:ext uri="{FF2B5EF4-FFF2-40B4-BE49-F238E27FC236}">
                  <a16:creationId xmlns:a16="http://schemas.microsoft.com/office/drawing/2014/main" id="{58549848-9F25-2486-F448-3D200AC746F4}"/>
                </a:ext>
              </a:extLst>
            </p:cNvPr>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741;p60">
              <a:extLst>
                <a:ext uri="{FF2B5EF4-FFF2-40B4-BE49-F238E27FC236}">
                  <a16:creationId xmlns:a16="http://schemas.microsoft.com/office/drawing/2014/main" id="{A6BD63EE-FBCC-A887-C9B9-3A71B4F27E87}"/>
                </a:ext>
              </a:extLst>
            </p:cNvPr>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734758" y="299955"/>
            <a:ext cx="73031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latin typeface="Share Tech" panose="020B0604020202020204" charset="0"/>
              </a:rPr>
              <a:t>Video Explain </a:t>
            </a:r>
            <a:endParaRPr sz="3000" dirty="0">
              <a:latin typeface="Share Tech" panose="020B0604020202020204" charset="0"/>
            </a:endParaRPr>
          </a:p>
        </p:txBody>
      </p:sp>
      <p:sp>
        <p:nvSpPr>
          <p:cNvPr id="4" name="TextBox 3">
            <a:extLst>
              <a:ext uri="{FF2B5EF4-FFF2-40B4-BE49-F238E27FC236}">
                <a16:creationId xmlns:a16="http://schemas.microsoft.com/office/drawing/2014/main" id="{DB2F55B3-439B-7990-0C7D-7F3F8EAAEF7D}"/>
              </a:ext>
            </a:extLst>
          </p:cNvPr>
          <p:cNvSpPr txBox="1"/>
          <p:nvPr/>
        </p:nvSpPr>
        <p:spPr>
          <a:xfrm>
            <a:off x="0" y="4897279"/>
            <a:ext cx="1292087" cy="246221"/>
          </a:xfrm>
          <a:prstGeom prst="rect">
            <a:avLst/>
          </a:prstGeom>
          <a:noFill/>
        </p:spPr>
        <p:txBody>
          <a:bodyPr wrap="square">
            <a:spAutoFit/>
          </a:bodyPr>
          <a:lstStyle/>
          <a:p>
            <a:r>
              <a:rPr lang="en-US" sz="1000" dirty="0">
                <a:solidFill>
                  <a:schemeClr val="bg1"/>
                </a:solidFill>
              </a:rPr>
              <a:t>(</a:t>
            </a:r>
            <a:r>
              <a:rPr lang="en-US" sz="1000" dirty="0" err="1">
                <a:solidFill>
                  <a:schemeClr val="bg1"/>
                </a:solidFill>
              </a:rPr>
              <a:t>Starmer</a:t>
            </a:r>
            <a:r>
              <a:rPr lang="en-US" sz="1000" dirty="0">
                <a:solidFill>
                  <a:schemeClr val="bg1"/>
                </a:solidFill>
              </a:rPr>
              <a:t>, 2020)</a:t>
            </a:r>
          </a:p>
        </p:txBody>
      </p:sp>
      <p:pic>
        <p:nvPicPr>
          <p:cNvPr id="6" name="Picture 5" descr="Logo, icon&#10;&#10;Description automatically generated">
            <a:extLst>
              <a:ext uri="{FF2B5EF4-FFF2-40B4-BE49-F238E27FC236}">
                <a16:creationId xmlns:a16="http://schemas.microsoft.com/office/drawing/2014/main" id="{9C4A38DC-7F09-34B4-DB06-1903B30DF22F}"/>
              </a:ext>
            </a:extLst>
          </p:cNvPr>
          <p:cNvPicPr>
            <a:picLocks noChangeAspect="1"/>
          </p:cNvPicPr>
          <p:nvPr/>
        </p:nvPicPr>
        <p:blipFill>
          <a:blip r:embed="rId4"/>
          <a:stretch>
            <a:fillRect/>
          </a:stretch>
        </p:blipFill>
        <p:spPr>
          <a:xfrm>
            <a:off x="7712149" y="87461"/>
            <a:ext cx="1213617" cy="940386"/>
          </a:xfrm>
          <a:prstGeom prst="rect">
            <a:avLst/>
          </a:prstGeom>
        </p:spPr>
      </p:pic>
      <p:grpSp>
        <p:nvGrpSpPr>
          <p:cNvPr id="8" name="Google Shape;10488;p59">
            <a:extLst>
              <a:ext uri="{FF2B5EF4-FFF2-40B4-BE49-F238E27FC236}">
                <a16:creationId xmlns:a16="http://schemas.microsoft.com/office/drawing/2014/main" id="{CEE99F54-A9E7-5876-E98F-EC8F0149EE37}"/>
              </a:ext>
            </a:extLst>
          </p:cNvPr>
          <p:cNvGrpSpPr/>
          <p:nvPr/>
        </p:nvGrpSpPr>
        <p:grpSpPr>
          <a:xfrm>
            <a:off x="234508" y="407154"/>
            <a:ext cx="411535" cy="315587"/>
            <a:chOff x="3042703" y="1529137"/>
            <a:chExt cx="411535" cy="315587"/>
          </a:xfrm>
        </p:grpSpPr>
        <p:sp>
          <p:nvSpPr>
            <p:cNvPr id="9" name="Google Shape;10489;p59">
              <a:extLst>
                <a:ext uri="{FF2B5EF4-FFF2-40B4-BE49-F238E27FC236}">
                  <a16:creationId xmlns:a16="http://schemas.microsoft.com/office/drawing/2014/main" id="{69A67508-AA51-EE3F-4C91-B44FCE4AD404}"/>
                </a:ext>
              </a:extLst>
            </p:cNvPr>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90;p59">
              <a:extLst>
                <a:ext uri="{FF2B5EF4-FFF2-40B4-BE49-F238E27FC236}">
                  <a16:creationId xmlns:a16="http://schemas.microsoft.com/office/drawing/2014/main" id="{B6CC2103-311C-6599-467F-C50B98E0E47F}"/>
                </a:ext>
              </a:extLst>
            </p:cNvPr>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91;p59">
              <a:extLst>
                <a:ext uri="{FF2B5EF4-FFF2-40B4-BE49-F238E27FC236}">
                  <a16:creationId xmlns:a16="http://schemas.microsoft.com/office/drawing/2014/main" id="{7B9216A5-EA68-8D98-A66E-02CB97D6C06C}"/>
                </a:ext>
              </a:extLst>
            </p:cNvPr>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92;p59">
              <a:extLst>
                <a:ext uri="{FF2B5EF4-FFF2-40B4-BE49-F238E27FC236}">
                  <a16:creationId xmlns:a16="http://schemas.microsoft.com/office/drawing/2014/main" id="{CA74462E-E46C-EC10-7997-DBC91C9ECEFF}"/>
                </a:ext>
              </a:extLst>
            </p:cNvPr>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93;p59">
              <a:extLst>
                <a:ext uri="{FF2B5EF4-FFF2-40B4-BE49-F238E27FC236}">
                  <a16:creationId xmlns:a16="http://schemas.microsoft.com/office/drawing/2014/main" id="{86A5F12C-B581-0AC1-AA19-AE63FAF7F5E9}"/>
                </a:ext>
              </a:extLst>
            </p:cNvPr>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94;p59">
              <a:extLst>
                <a:ext uri="{FF2B5EF4-FFF2-40B4-BE49-F238E27FC236}">
                  <a16:creationId xmlns:a16="http://schemas.microsoft.com/office/drawing/2014/main" id="{1893D998-F1E6-B116-F65E-9C3978A31588}"/>
                </a:ext>
              </a:extLst>
            </p:cNvPr>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95;p59">
              <a:extLst>
                <a:ext uri="{FF2B5EF4-FFF2-40B4-BE49-F238E27FC236}">
                  <a16:creationId xmlns:a16="http://schemas.microsoft.com/office/drawing/2014/main" id="{4E7713A8-2B49-A5E0-F6AA-9B566E0AB5C1}"/>
                </a:ext>
              </a:extLst>
            </p:cNvPr>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96;p59">
              <a:extLst>
                <a:ext uri="{FF2B5EF4-FFF2-40B4-BE49-F238E27FC236}">
                  <a16:creationId xmlns:a16="http://schemas.microsoft.com/office/drawing/2014/main" id="{F8D237AF-F5DE-2752-E39E-ECF315EF5AE7}"/>
                </a:ext>
              </a:extLst>
            </p:cNvPr>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97;p59">
              <a:extLst>
                <a:ext uri="{FF2B5EF4-FFF2-40B4-BE49-F238E27FC236}">
                  <a16:creationId xmlns:a16="http://schemas.microsoft.com/office/drawing/2014/main" id="{2E2D0AA2-C840-B3C9-8EDC-FA0124D95268}"/>
                </a:ext>
              </a:extLst>
            </p:cNvPr>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98;p59">
              <a:extLst>
                <a:ext uri="{FF2B5EF4-FFF2-40B4-BE49-F238E27FC236}">
                  <a16:creationId xmlns:a16="http://schemas.microsoft.com/office/drawing/2014/main" id="{B704C7A1-2958-C410-EE9C-49A0939B901E}"/>
                </a:ext>
              </a:extLst>
            </p:cNvPr>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Online Media 4" title="StatQuest: Random Forests Part 2: Missing data and clustering">
            <a:hlinkClick r:id="" action="ppaction://media"/>
            <a:extLst>
              <a:ext uri="{FF2B5EF4-FFF2-40B4-BE49-F238E27FC236}">
                <a16:creationId xmlns:a16="http://schemas.microsoft.com/office/drawing/2014/main" id="{C19E5DD7-536A-7C79-6A55-BA1D22575F89}"/>
              </a:ext>
            </a:extLst>
          </p:cNvPr>
          <p:cNvPicPr>
            <a:picLocks noRot="1" noChangeAspect="1"/>
          </p:cNvPicPr>
          <p:nvPr>
            <a:videoFile r:link="rId1"/>
          </p:nvPr>
        </p:nvPicPr>
        <p:blipFill>
          <a:blip r:embed="rId5"/>
          <a:stretch>
            <a:fillRect/>
          </a:stretch>
        </p:blipFill>
        <p:spPr>
          <a:xfrm>
            <a:off x="1228282" y="874312"/>
            <a:ext cx="6687436" cy="3778400"/>
          </a:xfrm>
          <a:prstGeom prst="rect">
            <a:avLst/>
          </a:prstGeom>
        </p:spPr>
      </p:pic>
    </p:spTree>
    <p:extLst>
      <p:ext uri="{BB962C8B-B14F-4D97-AF65-F5344CB8AC3E}">
        <p14:creationId xmlns:p14="http://schemas.microsoft.com/office/powerpoint/2010/main" val="283130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8735" y="347880"/>
            <a:ext cx="73031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latin typeface="Share Tech" panose="020B0604020202020204" charset="0"/>
              </a:rPr>
              <a:t>Random Forest Imputation Example</a:t>
            </a:r>
            <a:endParaRPr sz="3000" dirty="0">
              <a:latin typeface="Share Tech" panose="020B0604020202020204" charset="0"/>
            </a:endParaRPr>
          </a:p>
        </p:txBody>
      </p:sp>
      <p:pic>
        <p:nvPicPr>
          <p:cNvPr id="16" name="Picture 15" descr="Logo, icon&#10;&#10;Description automatically generated">
            <a:extLst>
              <a:ext uri="{FF2B5EF4-FFF2-40B4-BE49-F238E27FC236}">
                <a16:creationId xmlns:a16="http://schemas.microsoft.com/office/drawing/2014/main" id="{E2CB6868-014D-22E2-69DD-2A0D96A4947D}"/>
              </a:ext>
            </a:extLst>
          </p:cNvPr>
          <p:cNvPicPr>
            <a:picLocks noChangeAspect="1"/>
          </p:cNvPicPr>
          <p:nvPr/>
        </p:nvPicPr>
        <p:blipFill>
          <a:blip r:embed="rId3"/>
          <a:stretch>
            <a:fillRect/>
          </a:stretch>
        </p:blipFill>
        <p:spPr>
          <a:xfrm>
            <a:off x="7712149" y="87461"/>
            <a:ext cx="1213617" cy="940386"/>
          </a:xfrm>
          <a:prstGeom prst="rect">
            <a:avLst/>
          </a:prstGeom>
        </p:spPr>
      </p:pic>
      <p:pic>
        <p:nvPicPr>
          <p:cNvPr id="11" name="Picture 10">
            <a:extLst>
              <a:ext uri="{FF2B5EF4-FFF2-40B4-BE49-F238E27FC236}">
                <a16:creationId xmlns:a16="http://schemas.microsoft.com/office/drawing/2014/main" id="{560108D6-177C-AA13-F820-7D05B42B8D19}"/>
              </a:ext>
            </a:extLst>
          </p:cNvPr>
          <p:cNvPicPr>
            <a:picLocks noChangeAspect="1"/>
          </p:cNvPicPr>
          <p:nvPr/>
        </p:nvPicPr>
        <p:blipFill rotWithShape="1">
          <a:blip r:embed="rId4"/>
          <a:srcRect l="40870" t="38431" r="2406" b="13892"/>
          <a:stretch/>
        </p:blipFill>
        <p:spPr>
          <a:xfrm>
            <a:off x="694380" y="1027847"/>
            <a:ext cx="7755240" cy="3666535"/>
          </a:xfrm>
          <a:prstGeom prst="rect">
            <a:avLst/>
          </a:prstGeom>
        </p:spPr>
      </p:pic>
      <p:sp>
        <p:nvSpPr>
          <p:cNvPr id="18" name="TextBox 17">
            <a:extLst>
              <a:ext uri="{FF2B5EF4-FFF2-40B4-BE49-F238E27FC236}">
                <a16:creationId xmlns:a16="http://schemas.microsoft.com/office/drawing/2014/main" id="{8C312B96-530B-5F16-D08E-96158B4CA74A}"/>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(Liaw, n.d.)</a:t>
            </a:r>
            <a:endParaRPr lang="en-US" sz="1000" dirty="0"/>
          </a:p>
        </p:txBody>
      </p:sp>
      <p:sp>
        <p:nvSpPr>
          <p:cNvPr id="19" name="Rectangle 18">
            <a:extLst>
              <a:ext uri="{FF2B5EF4-FFF2-40B4-BE49-F238E27FC236}">
                <a16:creationId xmlns:a16="http://schemas.microsoft.com/office/drawing/2014/main" id="{2EB7783E-9D0C-7D3C-2060-1F3F40142608}"/>
              </a:ext>
            </a:extLst>
          </p:cNvPr>
          <p:cNvSpPr/>
          <p:nvPr/>
        </p:nvSpPr>
        <p:spPr>
          <a:xfrm>
            <a:off x="913469" y="2371819"/>
            <a:ext cx="3729162" cy="27506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219B297-83FD-2B75-EC21-104DA8AF9B77}"/>
              </a:ext>
            </a:extLst>
          </p:cNvPr>
          <p:cNvCxnSpPr>
            <a:cxnSpLocks/>
          </p:cNvCxnSpPr>
          <p:nvPr/>
        </p:nvCxnSpPr>
        <p:spPr>
          <a:xfrm flipV="1">
            <a:off x="3187541" y="1576487"/>
            <a:ext cx="0" cy="7745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4" name="TextBox 23">
            <a:extLst>
              <a:ext uri="{FF2B5EF4-FFF2-40B4-BE49-F238E27FC236}">
                <a16:creationId xmlns:a16="http://schemas.microsoft.com/office/drawing/2014/main" id="{7EBD6557-9B7E-D4CE-F883-4BAB04505901}"/>
              </a:ext>
            </a:extLst>
          </p:cNvPr>
          <p:cNvSpPr txBox="1"/>
          <p:nvPr/>
        </p:nvSpPr>
        <p:spPr>
          <a:xfrm>
            <a:off x="2581806" y="1057365"/>
            <a:ext cx="1297500" cy="600164"/>
          </a:xfrm>
          <a:prstGeom prst="rect">
            <a:avLst/>
          </a:prstGeom>
          <a:noFill/>
        </p:spPr>
        <p:txBody>
          <a:bodyPr wrap="square" rtlCol="0">
            <a:spAutoFit/>
          </a:bodyPr>
          <a:lstStyle/>
          <a:p>
            <a:r>
              <a:rPr lang="en-US" sz="1100" b="0" i="0" dirty="0">
                <a:solidFill>
                  <a:srgbClr val="212529"/>
                </a:solidFill>
                <a:effectLst/>
                <a:latin typeface="Maven Pro" panose="020B0604020202020204" charset="0"/>
              </a:rPr>
              <a:t>To be predicted by data in all of the columns</a:t>
            </a:r>
          </a:p>
        </p:txBody>
      </p:sp>
      <p:cxnSp>
        <p:nvCxnSpPr>
          <p:cNvPr id="26" name="Straight Arrow Connector 25">
            <a:extLst>
              <a:ext uri="{FF2B5EF4-FFF2-40B4-BE49-F238E27FC236}">
                <a16:creationId xmlns:a16="http://schemas.microsoft.com/office/drawing/2014/main" id="{7C0A8088-C9CB-57B3-4935-9EC41DE3B5A0}"/>
              </a:ext>
            </a:extLst>
          </p:cNvPr>
          <p:cNvCxnSpPr>
            <a:cxnSpLocks/>
          </p:cNvCxnSpPr>
          <p:nvPr/>
        </p:nvCxnSpPr>
        <p:spPr>
          <a:xfrm flipV="1">
            <a:off x="4254341" y="1576487"/>
            <a:ext cx="0" cy="7745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TextBox 26">
            <a:extLst>
              <a:ext uri="{FF2B5EF4-FFF2-40B4-BE49-F238E27FC236}">
                <a16:creationId xmlns:a16="http://schemas.microsoft.com/office/drawing/2014/main" id="{B72436E1-4303-22C0-45D6-0CEDEC502239}"/>
              </a:ext>
            </a:extLst>
          </p:cNvPr>
          <p:cNvSpPr txBox="1"/>
          <p:nvPr/>
        </p:nvSpPr>
        <p:spPr>
          <a:xfrm>
            <a:off x="3945208" y="1207817"/>
            <a:ext cx="934995" cy="430887"/>
          </a:xfrm>
          <a:prstGeom prst="rect">
            <a:avLst/>
          </a:prstGeom>
          <a:noFill/>
        </p:spPr>
        <p:txBody>
          <a:bodyPr wrap="square" rtlCol="0">
            <a:spAutoFit/>
          </a:bodyPr>
          <a:lstStyle/>
          <a:p>
            <a:r>
              <a:rPr lang="en-US" sz="1100" b="0" i="0" dirty="0">
                <a:solidFill>
                  <a:srgbClr val="212529"/>
                </a:solidFill>
                <a:effectLst/>
                <a:latin typeface="Maven Pro" panose="020B0604020202020204" charset="0"/>
              </a:rPr>
              <a:t>Specify the dataset</a:t>
            </a:r>
          </a:p>
        </p:txBody>
      </p:sp>
    </p:spTree>
    <p:extLst>
      <p:ext uri="{BB962C8B-B14F-4D97-AF65-F5344CB8AC3E}">
        <p14:creationId xmlns:p14="http://schemas.microsoft.com/office/powerpoint/2010/main" val="1278711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8735" y="347880"/>
            <a:ext cx="73031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latin typeface="Share Tech" panose="020B0604020202020204" charset="0"/>
              </a:rPr>
              <a:t>Random Forest Imputation Example</a:t>
            </a:r>
            <a:endParaRPr sz="3000" dirty="0">
              <a:latin typeface="Share Tech" panose="020B0604020202020204" charset="0"/>
            </a:endParaRPr>
          </a:p>
        </p:txBody>
      </p:sp>
      <p:pic>
        <p:nvPicPr>
          <p:cNvPr id="7" name="Picture 6" descr="Logo, icon&#10;&#10;Description automatically generated">
            <a:extLst>
              <a:ext uri="{FF2B5EF4-FFF2-40B4-BE49-F238E27FC236}">
                <a16:creationId xmlns:a16="http://schemas.microsoft.com/office/drawing/2014/main" id="{9B61106C-7ED5-D4F9-F2D2-7D642065F4C6}"/>
              </a:ext>
            </a:extLst>
          </p:cNvPr>
          <p:cNvPicPr>
            <a:picLocks noChangeAspect="1"/>
          </p:cNvPicPr>
          <p:nvPr/>
        </p:nvPicPr>
        <p:blipFill>
          <a:blip r:embed="rId3"/>
          <a:stretch>
            <a:fillRect/>
          </a:stretch>
        </p:blipFill>
        <p:spPr>
          <a:xfrm>
            <a:off x="7712149" y="87461"/>
            <a:ext cx="1213617" cy="940386"/>
          </a:xfrm>
          <a:prstGeom prst="rect">
            <a:avLst/>
          </a:prstGeom>
        </p:spPr>
      </p:pic>
      <p:pic>
        <p:nvPicPr>
          <p:cNvPr id="10" name="Picture 9">
            <a:extLst>
              <a:ext uri="{FF2B5EF4-FFF2-40B4-BE49-F238E27FC236}">
                <a16:creationId xmlns:a16="http://schemas.microsoft.com/office/drawing/2014/main" id="{2E002DF5-D960-ED23-2CAB-8F508950BF37}"/>
              </a:ext>
            </a:extLst>
          </p:cNvPr>
          <p:cNvPicPr>
            <a:picLocks noChangeAspect="1"/>
          </p:cNvPicPr>
          <p:nvPr/>
        </p:nvPicPr>
        <p:blipFill rotWithShape="1">
          <a:blip r:embed="rId4"/>
          <a:srcRect l="41217" t="45913" r="2129" b="12348"/>
          <a:stretch/>
        </p:blipFill>
        <p:spPr>
          <a:xfrm>
            <a:off x="174927" y="1224500"/>
            <a:ext cx="8617270" cy="3571120"/>
          </a:xfrm>
          <a:prstGeom prst="rect">
            <a:avLst/>
          </a:prstGeom>
        </p:spPr>
      </p:pic>
      <p:sp>
        <p:nvSpPr>
          <p:cNvPr id="12" name="TextBox 11">
            <a:extLst>
              <a:ext uri="{FF2B5EF4-FFF2-40B4-BE49-F238E27FC236}">
                <a16:creationId xmlns:a16="http://schemas.microsoft.com/office/drawing/2014/main" id="{87B4E75C-636C-D4A3-C796-3D300367DB39}"/>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(Liaw, n.d.)</a:t>
            </a:r>
            <a:endParaRPr lang="en-US" sz="1000" dirty="0"/>
          </a:p>
        </p:txBody>
      </p:sp>
      <p:sp>
        <p:nvSpPr>
          <p:cNvPr id="14" name="Rectangle 13">
            <a:extLst>
              <a:ext uri="{FF2B5EF4-FFF2-40B4-BE49-F238E27FC236}">
                <a16:creationId xmlns:a16="http://schemas.microsoft.com/office/drawing/2014/main" id="{D9EA1C32-9DC4-828F-5CE7-2D610D47C0CF}"/>
              </a:ext>
            </a:extLst>
          </p:cNvPr>
          <p:cNvSpPr/>
          <p:nvPr/>
        </p:nvSpPr>
        <p:spPr>
          <a:xfrm>
            <a:off x="3642744" y="1635376"/>
            <a:ext cx="1104185" cy="27293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41841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4" name="Google Shape;1234;p43"/>
          <p:cNvSpPr txBox="1">
            <a:spLocks noGrp="1"/>
          </p:cNvSpPr>
          <p:nvPr>
            <p:ph type="title"/>
          </p:nvPr>
        </p:nvSpPr>
        <p:spPr>
          <a:xfrm>
            <a:off x="77203" y="191889"/>
            <a:ext cx="2964171" cy="5963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bg1"/>
                </a:solidFill>
              </a:rPr>
              <a:t>References</a:t>
            </a:r>
            <a:endParaRPr sz="3000" dirty="0">
              <a:solidFill>
                <a:schemeClr val="bg1"/>
              </a:solidFill>
            </a:endParaRPr>
          </a:p>
        </p:txBody>
      </p:sp>
      <p:sp>
        <p:nvSpPr>
          <p:cNvPr id="1235" name="Google Shape;1235;p43"/>
          <p:cNvSpPr txBox="1">
            <a:spLocks noGrp="1"/>
          </p:cNvSpPr>
          <p:nvPr>
            <p:ph type="body" idx="1"/>
          </p:nvPr>
        </p:nvSpPr>
        <p:spPr>
          <a:xfrm>
            <a:off x="445204" y="701831"/>
            <a:ext cx="8253592" cy="2781899"/>
          </a:xfrm>
          <a:prstGeom prst="rect">
            <a:avLst/>
          </a:prstGeom>
        </p:spPr>
        <p:txBody>
          <a:bodyPr spcFirstLastPara="1" wrap="square" lIns="91425" tIns="91425" rIns="91425" bIns="91425" anchor="t" anchorCtr="0">
            <a:noAutofit/>
          </a:bodyPr>
          <a:lstStyle/>
          <a:p>
            <a:pPr marL="342900" lvl="0" algn="l" rtl="0">
              <a:lnSpc>
                <a:spcPct val="100000"/>
              </a:lnSpc>
              <a:spcBef>
                <a:spcPts val="0"/>
              </a:spcBef>
              <a:spcAft>
                <a:spcPts val="1600"/>
              </a:spcAft>
              <a:buFont typeface="+mj-lt"/>
              <a:buAutoNum type="arabicPeriod"/>
            </a:pPr>
            <a:r>
              <a:rPr lang="en-US" sz="1000" dirty="0" err="1"/>
              <a:t>Jäger</a:t>
            </a:r>
            <a:r>
              <a:rPr lang="en-US" sz="1000" dirty="0"/>
              <a:t>, S., </a:t>
            </a:r>
            <a:r>
              <a:rPr lang="en-US" sz="1000" dirty="0" err="1"/>
              <a:t>Allhorn</a:t>
            </a:r>
            <a:r>
              <a:rPr lang="en-US" sz="1000" dirty="0"/>
              <a:t>, A., &amp; </a:t>
            </a:r>
            <a:r>
              <a:rPr lang="en-US" sz="1000" dirty="0" err="1"/>
              <a:t>Bießmann</a:t>
            </a:r>
            <a:r>
              <a:rPr lang="en-US" sz="1000" dirty="0"/>
              <a:t>, F. (2021). A Benchmark for Data Imputation Methods. Frontiers In Big Data, 4. </a:t>
            </a:r>
            <a:r>
              <a:rPr lang="en-US" sz="1000" dirty="0">
                <a:hlinkClick r:id="rId3"/>
              </a:rPr>
              <a:t>https://doi.org/10.3389/fdata.2021.693674</a:t>
            </a:r>
            <a:endParaRPr lang="en-US" sz="1000" dirty="0"/>
          </a:p>
          <a:p>
            <a:pPr marL="342900" lvl="0" algn="l" rtl="0">
              <a:lnSpc>
                <a:spcPct val="100000"/>
              </a:lnSpc>
              <a:spcBef>
                <a:spcPts val="0"/>
              </a:spcBef>
              <a:spcAft>
                <a:spcPts val="1600"/>
              </a:spcAft>
              <a:buFont typeface="+mj-lt"/>
              <a:buAutoNum type="arabicPeriod"/>
            </a:pPr>
            <a:r>
              <a:rPr lang="en-US" sz="1000" dirty="0"/>
              <a:t>Khan, S., &amp; Hoque, A. (2020). SICE: an improved missing data imputation technique. Journal Of Big Data, 7(1). </a:t>
            </a:r>
            <a:r>
              <a:rPr lang="en-US" sz="1000" dirty="0">
                <a:hlinkClick r:id="rId4"/>
              </a:rPr>
              <a:t>https://doi.org/10.1186/s40537-020-00313-w</a:t>
            </a:r>
            <a:r>
              <a:rPr lang="en-US" sz="1000" dirty="0"/>
              <a:t> </a:t>
            </a:r>
          </a:p>
          <a:p>
            <a:pPr marL="342900" lvl="0" algn="l" rtl="0">
              <a:lnSpc>
                <a:spcPct val="100000"/>
              </a:lnSpc>
              <a:spcBef>
                <a:spcPts val="0"/>
              </a:spcBef>
              <a:spcAft>
                <a:spcPts val="1600"/>
              </a:spcAft>
              <a:buFont typeface="+mj-lt"/>
              <a:buAutoNum type="arabicPeriod"/>
            </a:pPr>
            <a:r>
              <a:rPr lang="en-US" sz="1000" dirty="0"/>
              <a:t>Mirza, B., Wang, W., Wang, J., Choi, H., Chung, N. C., &amp; Ping, P. (2019). Machine Learning and Integrative Analysis of Biomedical Big Data. Genes, 10(2), 87. </a:t>
            </a:r>
            <a:r>
              <a:rPr lang="en-US" sz="1000" dirty="0">
                <a:hlinkClick r:id="rId5"/>
              </a:rPr>
              <a:t>https://doi.org/10.3390/genes10020087</a:t>
            </a:r>
            <a:r>
              <a:rPr lang="en-US" sz="1000" dirty="0"/>
              <a:t> </a:t>
            </a:r>
          </a:p>
          <a:p>
            <a:pPr marL="342900" lvl="0" algn="l" rtl="0">
              <a:lnSpc>
                <a:spcPct val="100000"/>
              </a:lnSpc>
              <a:spcBef>
                <a:spcPts val="0"/>
              </a:spcBef>
              <a:spcAft>
                <a:spcPts val="1600"/>
              </a:spcAft>
              <a:buFont typeface="+mj-lt"/>
              <a:buAutoNum type="arabicPeriod"/>
            </a:pPr>
            <a:r>
              <a:rPr lang="en-US" sz="1000" dirty="0" err="1"/>
              <a:t>Kampen</a:t>
            </a:r>
            <a:r>
              <a:rPr lang="en-US" sz="1000" dirty="0"/>
              <a:t>, C.A. (2019). Missing data imputation based on probabilistic data. https://essay.utwente.nl/79142/1/Missing_data_imputation_based_on_probabilistic_data.pdf</a:t>
            </a:r>
          </a:p>
          <a:p>
            <a:pPr marL="342900" lvl="0" algn="l" rtl="0">
              <a:lnSpc>
                <a:spcPct val="100000"/>
              </a:lnSpc>
              <a:spcBef>
                <a:spcPts val="0"/>
              </a:spcBef>
              <a:spcAft>
                <a:spcPts val="1600"/>
              </a:spcAft>
              <a:buFont typeface="+mj-lt"/>
              <a:buAutoNum type="arabicPeriod"/>
            </a:pPr>
            <a:r>
              <a:rPr lang="en-US" sz="1000" dirty="0" err="1"/>
              <a:t>Liaw</a:t>
            </a:r>
            <a:r>
              <a:rPr lang="en-US" sz="1000" dirty="0"/>
              <a:t>, A. Missing Value Imputations by </a:t>
            </a:r>
            <a:r>
              <a:rPr lang="en-US" sz="1000" dirty="0" err="1"/>
              <a:t>randomForest</a:t>
            </a:r>
            <a:r>
              <a:rPr lang="en-US" sz="1000" dirty="0"/>
              <a:t>. </a:t>
            </a:r>
            <a:r>
              <a:rPr lang="en-US" sz="1000" dirty="0">
                <a:hlinkClick r:id="rId6"/>
              </a:rPr>
              <a:t>https://search.r-project.org/CRAN/refmans/randomForest/html/rfImpute.html</a:t>
            </a:r>
            <a:endParaRPr lang="en-US" sz="1000" dirty="0"/>
          </a:p>
          <a:p>
            <a:pPr marL="342900" lvl="0" algn="l" rtl="0">
              <a:lnSpc>
                <a:spcPct val="100000"/>
              </a:lnSpc>
              <a:spcBef>
                <a:spcPts val="0"/>
              </a:spcBef>
              <a:spcAft>
                <a:spcPts val="1600"/>
              </a:spcAft>
              <a:buFont typeface="+mj-lt"/>
              <a:buAutoNum type="arabicPeriod"/>
            </a:pPr>
            <a:r>
              <a:rPr lang="en-US" sz="1000" dirty="0" err="1"/>
              <a:t>Starmer</a:t>
            </a:r>
            <a:r>
              <a:rPr lang="en-US" sz="1000" dirty="0"/>
              <a:t>, J. [</a:t>
            </a:r>
            <a:r>
              <a:rPr lang="en-US" sz="1000" dirty="0" err="1"/>
              <a:t>StatQuest</a:t>
            </a:r>
            <a:r>
              <a:rPr lang="en-US" sz="1000" dirty="0"/>
              <a:t> with Josh </a:t>
            </a:r>
            <a:r>
              <a:rPr lang="en-US" sz="1000" dirty="0" err="1"/>
              <a:t>Starmer</a:t>
            </a:r>
            <a:r>
              <a:rPr lang="en-US" sz="1000" dirty="0"/>
              <a:t>]. (2020). </a:t>
            </a:r>
            <a:r>
              <a:rPr lang="en-US" sz="1000" dirty="0" err="1"/>
              <a:t>StatQuest</a:t>
            </a:r>
            <a:r>
              <a:rPr lang="en-US" sz="1000" dirty="0"/>
              <a:t>: Random Forests Part 2: Missing data and clustering [Video]. YouTube. https://www.youtube.com/watch?v=sQ870aTKqiM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2411515" y="971445"/>
            <a:ext cx="3823200" cy="23602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a:t>
            </a:r>
            <a:br>
              <a:rPr lang="en" dirty="0"/>
            </a:br>
            <a:r>
              <a:rPr lang="en" dirty="0"/>
              <a:t>YOU</a:t>
            </a:r>
            <a:endParaRPr dirty="0"/>
          </a:p>
        </p:txBody>
      </p:sp>
      <p:sp>
        <p:nvSpPr>
          <p:cNvPr id="1362" name="Google Shape;1362;p47"/>
          <p:cNvSpPr txBox="1">
            <a:spLocks noGrp="1"/>
          </p:cNvSpPr>
          <p:nvPr>
            <p:ph type="subTitle" idx="1"/>
          </p:nvPr>
        </p:nvSpPr>
        <p:spPr>
          <a:xfrm>
            <a:off x="2842915" y="3183808"/>
            <a:ext cx="2960400" cy="5201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Do you have any questions?</a:t>
            </a:r>
            <a:endParaRPr dirty="0">
              <a:solidFill>
                <a:schemeClr val="accent2"/>
              </a:solidFill>
            </a:endParaRPr>
          </a:p>
        </p:txBody>
      </p:sp>
      <p:sp>
        <p:nvSpPr>
          <p:cNvPr id="1363" name="Google Shape;1363;p47"/>
          <p:cNvSpPr txBox="1"/>
          <p:nvPr/>
        </p:nvSpPr>
        <p:spPr>
          <a:xfrm>
            <a:off x="3213811" y="4333329"/>
            <a:ext cx="2337900" cy="30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lt1"/>
                </a:solidFill>
                <a:latin typeface="Maven Pro"/>
                <a:ea typeface="Maven Pro"/>
                <a:cs typeface="Maven Pro"/>
                <a:sym typeface="Maven Pro"/>
              </a:rPr>
              <a:t>Please keep this slide for attribution</a:t>
            </a:r>
            <a:endParaRPr sz="1000">
              <a:solidFill>
                <a:schemeClr val="lt1"/>
              </a:solidFill>
              <a:latin typeface="Maven Pro"/>
              <a:ea typeface="Maven Pro"/>
              <a:cs typeface="Maven Pro"/>
              <a:sym typeface="Maven Pro"/>
            </a:endParaRPr>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336086" y="1992475"/>
            <a:ext cx="3322591"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473709" y="1063525"/>
            <a:ext cx="8196581" cy="3786900"/>
          </a:xfrm>
          <a:prstGeom prst="rect">
            <a:avLst/>
          </a:prstGeom>
        </p:spPr>
        <p:txBody>
          <a:bodyPr spcFirstLastPara="1" wrap="square" lIns="91425" tIns="91425" rIns="91425" bIns="91425" anchor="t" anchorCtr="0">
            <a:noAutofit/>
          </a:bodyPr>
          <a:lstStyle/>
          <a:p>
            <a:pPr marL="438150" indent="-285750">
              <a:lnSpc>
                <a:spcPct val="200000"/>
              </a:lnSpc>
              <a:buSzPts val="1200"/>
              <a:buFont typeface="Wingdings" panose="05000000000000000000" pitchFamily="2" charset="2"/>
              <a:buChar char="q"/>
            </a:pPr>
            <a:r>
              <a:rPr lang="en-US" sz="1600" dirty="0"/>
              <a:t>Missing value is one of the data quality challenges.</a:t>
            </a:r>
          </a:p>
          <a:p>
            <a:pPr marL="438150" lvl="0" indent="-285750">
              <a:lnSpc>
                <a:spcPct val="200000"/>
              </a:lnSpc>
              <a:buSzPts val="1200"/>
              <a:buFont typeface="Wingdings" panose="05000000000000000000" pitchFamily="2" charset="2"/>
              <a:buChar char="q"/>
            </a:pPr>
            <a:r>
              <a:rPr lang="en-US" sz="1600" dirty="0"/>
              <a:t>High data quality standards are important in machine learning applications to ensure a robust predictive performance and decision making.</a:t>
            </a:r>
          </a:p>
          <a:p>
            <a:pPr marL="438150" lvl="0" indent="-285750">
              <a:lnSpc>
                <a:spcPct val="200000"/>
              </a:lnSpc>
              <a:buSzPts val="1200"/>
              <a:buFont typeface="Wingdings" panose="05000000000000000000" pitchFamily="2" charset="2"/>
              <a:buChar char="q"/>
            </a:pPr>
            <a:r>
              <a:rPr lang="en-US" sz="1600" dirty="0"/>
              <a:t>Some reasons for missing data are: </a:t>
            </a:r>
          </a:p>
          <a:p>
            <a:pPr marL="895350" lvl="1" indent="-285750">
              <a:lnSpc>
                <a:spcPct val="100000"/>
              </a:lnSpc>
              <a:buSzPts val="1200"/>
              <a:buFont typeface="Wingdings" panose="05000000000000000000" pitchFamily="2" charset="2"/>
              <a:buChar char="§"/>
            </a:pPr>
            <a:r>
              <a:rPr lang="en-US" sz="1600" dirty="0"/>
              <a:t>Accidentally not recording the data.</a:t>
            </a:r>
          </a:p>
          <a:p>
            <a:pPr marL="895350" lvl="1" indent="-285750">
              <a:lnSpc>
                <a:spcPct val="100000"/>
              </a:lnSpc>
              <a:buSzPts val="1200"/>
              <a:buFont typeface="Wingdings" panose="05000000000000000000" pitchFamily="2" charset="2"/>
              <a:buChar char="§"/>
            </a:pPr>
            <a:r>
              <a:rPr lang="en-US" sz="1600" dirty="0"/>
              <a:t>Intentionally not filled in by users.</a:t>
            </a:r>
          </a:p>
          <a:p>
            <a:pPr marL="438150" indent="-285750">
              <a:lnSpc>
                <a:spcPct val="200000"/>
              </a:lnSpc>
              <a:buSzPts val="1200"/>
              <a:buFont typeface="Wingdings" panose="05000000000000000000" pitchFamily="2" charset="2"/>
              <a:buChar char="q"/>
            </a:pPr>
            <a:r>
              <a:rPr lang="en-US" sz="1600" dirty="0"/>
              <a:t>Finding a suitable imputation method for all types of dataset is very challenging.</a:t>
            </a:r>
          </a:p>
        </p:txBody>
      </p:sp>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5" name="TextBox 4">
            <a:extLst>
              <a:ext uri="{FF2B5EF4-FFF2-40B4-BE49-F238E27FC236}">
                <a16:creationId xmlns:a16="http://schemas.microsoft.com/office/drawing/2014/main" id="{36D7C8BB-B507-F3B8-6E68-67F28DA3931C}"/>
              </a:ext>
            </a:extLst>
          </p:cNvPr>
          <p:cNvSpPr txBox="1"/>
          <p:nvPr/>
        </p:nvSpPr>
        <p:spPr>
          <a:xfrm>
            <a:off x="0" y="4863807"/>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
        <p:nvSpPr>
          <p:cNvPr id="6" name="TextBox 5">
            <a:extLst>
              <a:ext uri="{FF2B5EF4-FFF2-40B4-BE49-F238E27FC236}">
                <a16:creationId xmlns:a16="http://schemas.microsoft.com/office/drawing/2014/main" id="{536537F3-3FEC-93E7-ED7A-9F46391BC0AE}"/>
              </a:ext>
            </a:extLst>
          </p:cNvPr>
          <p:cNvSpPr txBox="1"/>
          <p:nvPr/>
        </p:nvSpPr>
        <p:spPr>
          <a:xfrm>
            <a:off x="1128713" y="4877189"/>
            <a:ext cx="4675366" cy="246221"/>
          </a:xfrm>
          <a:prstGeom prst="rect">
            <a:avLst/>
          </a:prstGeom>
          <a:noFill/>
        </p:spPr>
        <p:txBody>
          <a:bodyPr wrap="square">
            <a:spAutoFit/>
          </a:bodyPr>
          <a:lstStyle/>
          <a:p>
            <a:r>
              <a:rPr lang="en-US" sz="1000" dirty="0">
                <a:solidFill>
                  <a:schemeClr val="lt1"/>
                </a:solidFill>
                <a:latin typeface="Maven Pro"/>
              </a:rPr>
              <a:t>(</a:t>
            </a:r>
            <a:r>
              <a:rPr lang="en-US" sz="1000" dirty="0">
                <a:solidFill>
                  <a:schemeClr val="lt1"/>
                </a:solidFill>
                <a:latin typeface="Maven Pro"/>
                <a:sym typeface="Maven Pro"/>
              </a:rPr>
              <a:t>Khan</a:t>
            </a:r>
            <a:r>
              <a:rPr lang="en-US" sz="1000" b="0" i="0" dirty="0">
                <a:solidFill>
                  <a:schemeClr val="bg1"/>
                </a:solidFill>
                <a:effectLst/>
                <a:latin typeface="Mangal Pro" panose="020B0604020202020204" pitchFamily="2" charset="0"/>
              </a:rPr>
              <a:t> </a:t>
            </a:r>
            <a:r>
              <a:rPr lang="en-US" sz="1000" dirty="0">
                <a:solidFill>
                  <a:schemeClr val="lt1"/>
                </a:solidFill>
                <a:latin typeface="Maven Pro"/>
              </a:rPr>
              <a:t>&amp; Hoque, 2020)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46960" y="1934500"/>
            <a:ext cx="6164489" cy="953249"/>
          </a:xfrm>
          <a:prstGeom prst="rect">
            <a:avLst/>
          </a:prstGeom>
        </p:spPr>
        <p:txBody>
          <a:bodyPr spcFirstLastPara="1" wrap="square" lIns="91425" tIns="91425" rIns="91425" bIns="91425" anchor="b" anchorCtr="0">
            <a:noAutofit/>
          </a:bodyPr>
          <a:lstStyle/>
          <a:p>
            <a:r>
              <a:rPr lang="en-US" dirty="0"/>
              <a:t>Missing Data Pattern</a:t>
            </a:r>
          </a:p>
        </p:txBody>
      </p:sp>
      <p:sp>
        <p:nvSpPr>
          <p:cNvPr id="689" name="Google Shape;689;p32"/>
          <p:cNvSpPr/>
          <p:nvPr/>
        </p:nvSpPr>
        <p:spPr>
          <a:xfrm>
            <a:off x="5782875" y="1868575"/>
            <a:ext cx="1085100" cy="108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2791628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Diagram 3">
            <a:extLst>
              <a:ext uri="{FF2B5EF4-FFF2-40B4-BE49-F238E27FC236}">
                <a16:creationId xmlns:a16="http://schemas.microsoft.com/office/drawing/2014/main" id="{9A42870D-4082-EF09-FFFA-ACE342BBE402}"/>
              </a:ext>
            </a:extLst>
          </p:cNvPr>
          <p:cNvGraphicFramePr/>
          <p:nvPr>
            <p:extLst>
              <p:ext uri="{D42A27DB-BD31-4B8C-83A1-F6EECF244321}">
                <p14:modId xmlns:p14="http://schemas.microsoft.com/office/powerpoint/2010/main" val="1786950367"/>
              </p:ext>
            </p:extLst>
          </p:nvPr>
        </p:nvGraphicFramePr>
        <p:xfrm>
          <a:off x="702365" y="539750"/>
          <a:ext cx="7441096" cy="3630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B7FEF9D2-EC39-D222-F3B4-EEE9ECE61BE4}"/>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Diagram 3">
            <a:extLst>
              <a:ext uri="{FF2B5EF4-FFF2-40B4-BE49-F238E27FC236}">
                <a16:creationId xmlns:a16="http://schemas.microsoft.com/office/drawing/2014/main" id="{9A42870D-4082-EF09-FFFA-ACE342BBE402}"/>
              </a:ext>
            </a:extLst>
          </p:cNvPr>
          <p:cNvGraphicFramePr/>
          <p:nvPr>
            <p:extLst>
              <p:ext uri="{D42A27DB-BD31-4B8C-83A1-F6EECF244321}">
                <p14:modId xmlns:p14="http://schemas.microsoft.com/office/powerpoint/2010/main" val="3573592028"/>
              </p:ext>
            </p:extLst>
          </p:nvPr>
        </p:nvGraphicFramePr>
        <p:xfrm>
          <a:off x="702365" y="539751"/>
          <a:ext cx="7441096" cy="1901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5F5B406C-736B-C6EA-BE8A-ABBC7C29A088}"/>
              </a:ext>
            </a:extLst>
          </p:cNvPr>
          <p:cNvPicPr>
            <a:picLocks noChangeAspect="1"/>
          </p:cNvPicPr>
          <p:nvPr/>
        </p:nvPicPr>
        <p:blipFill rotWithShape="1">
          <a:blip r:embed="rId8"/>
          <a:srcRect l="9275" t="28597" r="51305" b="29635"/>
          <a:stretch/>
        </p:blipFill>
        <p:spPr>
          <a:xfrm>
            <a:off x="81518" y="2644217"/>
            <a:ext cx="3026080" cy="1803543"/>
          </a:xfrm>
          <a:prstGeom prst="rect">
            <a:avLst/>
          </a:prstGeom>
          <a:ln>
            <a:solidFill>
              <a:schemeClr val="accent3"/>
            </a:solidFill>
          </a:ln>
        </p:spPr>
      </p:pic>
      <p:pic>
        <p:nvPicPr>
          <p:cNvPr id="6" name="Picture 5">
            <a:extLst>
              <a:ext uri="{FF2B5EF4-FFF2-40B4-BE49-F238E27FC236}">
                <a16:creationId xmlns:a16="http://schemas.microsoft.com/office/drawing/2014/main" id="{AD020282-564E-A306-F719-01EE3F3A28DB}"/>
              </a:ext>
            </a:extLst>
          </p:cNvPr>
          <p:cNvPicPr>
            <a:picLocks noChangeAspect="1"/>
          </p:cNvPicPr>
          <p:nvPr/>
        </p:nvPicPr>
        <p:blipFill rotWithShape="1">
          <a:blip r:embed="rId8"/>
          <a:srcRect l="50000" t="29190" r="10942" b="27232"/>
          <a:stretch/>
        </p:blipFill>
        <p:spPr>
          <a:xfrm>
            <a:off x="3162600" y="2644217"/>
            <a:ext cx="2873804" cy="1803543"/>
          </a:xfrm>
          <a:prstGeom prst="rect">
            <a:avLst/>
          </a:prstGeom>
          <a:ln>
            <a:solidFill>
              <a:schemeClr val="accent3"/>
            </a:solidFill>
          </a:ln>
        </p:spPr>
      </p:pic>
      <p:sp>
        <p:nvSpPr>
          <p:cNvPr id="13" name="TextBox 12">
            <a:extLst>
              <a:ext uri="{FF2B5EF4-FFF2-40B4-BE49-F238E27FC236}">
                <a16:creationId xmlns:a16="http://schemas.microsoft.com/office/drawing/2014/main" id="{270D2842-708A-F44E-9468-789F3D8BDAFA}"/>
              </a:ext>
            </a:extLst>
          </p:cNvPr>
          <p:cNvSpPr txBox="1"/>
          <p:nvPr/>
        </p:nvSpPr>
        <p:spPr>
          <a:xfrm>
            <a:off x="27502" y="4835723"/>
            <a:ext cx="4572000"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solidFill>
                <a:schemeClr val="bg1"/>
              </a:solidFill>
              <a:latin typeface="Maven Pro" panose="020B0604020202020204" charset="0"/>
            </a:endParaRPr>
          </a:p>
        </p:txBody>
      </p:sp>
      <p:pic>
        <p:nvPicPr>
          <p:cNvPr id="8" name="Picture 7">
            <a:extLst>
              <a:ext uri="{FF2B5EF4-FFF2-40B4-BE49-F238E27FC236}">
                <a16:creationId xmlns:a16="http://schemas.microsoft.com/office/drawing/2014/main" id="{E541B742-F95B-E792-7CBB-4032DDADE3CD}"/>
              </a:ext>
            </a:extLst>
          </p:cNvPr>
          <p:cNvPicPr>
            <a:picLocks noChangeAspect="1"/>
          </p:cNvPicPr>
          <p:nvPr/>
        </p:nvPicPr>
        <p:blipFill rotWithShape="1">
          <a:blip r:embed="rId9"/>
          <a:srcRect l="50000" t="16844" r="10290" b="40331"/>
          <a:stretch/>
        </p:blipFill>
        <p:spPr>
          <a:xfrm>
            <a:off x="6091406" y="2644217"/>
            <a:ext cx="2973146" cy="1803542"/>
          </a:xfrm>
          <a:prstGeom prst="rect">
            <a:avLst/>
          </a:prstGeom>
          <a:ln>
            <a:solidFill>
              <a:schemeClr val="accent3"/>
            </a:solidFill>
          </a:ln>
        </p:spPr>
      </p:pic>
      <p:cxnSp>
        <p:nvCxnSpPr>
          <p:cNvPr id="10" name="Straight Connector 9">
            <a:extLst>
              <a:ext uri="{FF2B5EF4-FFF2-40B4-BE49-F238E27FC236}">
                <a16:creationId xmlns:a16="http://schemas.microsoft.com/office/drawing/2014/main" id="{5A2DD767-92A1-CCD2-1B19-9E5845BE9196}"/>
              </a:ext>
            </a:extLst>
          </p:cNvPr>
          <p:cNvCxnSpPr>
            <a:cxnSpLocks/>
            <a:endCxn id="3" idx="0"/>
          </p:cNvCxnSpPr>
          <p:nvPr/>
        </p:nvCxnSpPr>
        <p:spPr>
          <a:xfrm flipH="1">
            <a:off x="1594558" y="2446050"/>
            <a:ext cx="857094" cy="19816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0FC7A508-7C0D-BC2E-A2AA-1A6AA5F56C60}"/>
              </a:ext>
            </a:extLst>
          </p:cNvPr>
          <p:cNvCxnSpPr>
            <a:cxnSpLocks/>
          </p:cNvCxnSpPr>
          <p:nvPr/>
        </p:nvCxnSpPr>
        <p:spPr>
          <a:xfrm>
            <a:off x="4428338" y="2464460"/>
            <a:ext cx="0" cy="17975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3D7DCD97-B121-6078-4759-ABC63C197D1A}"/>
              </a:ext>
            </a:extLst>
          </p:cNvPr>
          <p:cNvCxnSpPr>
            <a:cxnSpLocks/>
            <a:endCxn id="8" idx="0"/>
          </p:cNvCxnSpPr>
          <p:nvPr/>
        </p:nvCxnSpPr>
        <p:spPr>
          <a:xfrm>
            <a:off x="6336381" y="2461165"/>
            <a:ext cx="1241598" cy="18305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06B86001-6304-5C06-F799-4C3132DF241E}"/>
              </a:ext>
            </a:extLst>
          </p:cNvPr>
          <p:cNvSpPr/>
          <p:nvPr/>
        </p:nvSpPr>
        <p:spPr>
          <a:xfrm>
            <a:off x="4428338" y="3283889"/>
            <a:ext cx="1479476" cy="179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AC00BBD-B378-55E6-DA2E-A60719F419D2}"/>
              </a:ext>
            </a:extLst>
          </p:cNvPr>
          <p:cNvSpPr/>
          <p:nvPr/>
        </p:nvSpPr>
        <p:spPr>
          <a:xfrm>
            <a:off x="4428338" y="3585357"/>
            <a:ext cx="1479476" cy="179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40D3C1-79C0-9D1E-706F-A00650FA9006}"/>
              </a:ext>
            </a:extLst>
          </p:cNvPr>
          <p:cNvSpPr/>
          <p:nvPr/>
        </p:nvSpPr>
        <p:spPr>
          <a:xfrm>
            <a:off x="4422913" y="4013439"/>
            <a:ext cx="1479476" cy="898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AD9FFF1-4DF3-FA3E-08E3-FDE9A2634952}"/>
              </a:ext>
            </a:extLst>
          </p:cNvPr>
          <p:cNvSpPr/>
          <p:nvPr/>
        </p:nvSpPr>
        <p:spPr>
          <a:xfrm>
            <a:off x="6097720" y="3157668"/>
            <a:ext cx="2879372" cy="12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854179-8BAF-413F-9F89-E6A852DDBE6C}"/>
              </a:ext>
            </a:extLst>
          </p:cNvPr>
          <p:cNvSpPr/>
          <p:nvPr/>
        </p:nvSpPr>
        <p:spPr>
          <a:xfrm>
            <a:off x="6091406" y="3637716"/>
            <a:ext cx="2879372" cy="1862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F4D963-F415-32C9-4FAE-79FD88B3B275}"/>
              </a:ext>
            </a:extLst>
          </p:cNvPr>
          <p:cNvSpPr/>
          <p:nvPr/>
        </p:nvSpPr>
        <p:spPr>
          <a:xfrm>
            <a:off x="6091406" y="4079627"/>
            <a:ext cx="2879372" cy="1862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758A9B-9B2E-734C-597A-376FE1726E9A}"/>
              </a:ext>
            </a:extLst>
          </p:cNvPr>
          <p:cNvSpPr/>
          <p:nvPr/>
        </p:nvSpPr>
        <p:spPr>
          <a:xfrm>
            <a:off x="79448" y="3200188"/>
            <a:ext cx="2894340" cy="24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63B33A-E23A-14AB-7A9D-F511FCA133AF}"/>
              </a:ext>
            </a:extLst>
          </p:cNvPr>
          <p:cNvSpPr/>
          <p:nvPr/>
        </p:nvSpPr>
        <p:spPr>
          <a:xfrm>
            <a:off x="79448" y="3879269"/>
            <a:ext cx="2894340" cy="24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8F17F75-F35B-797C-F48C-2CC0D524F488}"/>
              </a:ext>
            </a:extLst>
          </p:cNvPr>
          <p:cNvSpPr/>
          <p:nvPr/>
        </p:nvSpPr>
        <p:spPr>
          <a:xfrm>
            <a:off x="79448" y="3644576"/>
            <a:ext cx="2894340" cy="132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064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08347" y="1992475"/>
            <a:ext cx="5074478" cy="837300"/>
          </a:xfrm>
          <a:prstGeom prst="rect">
            <a:avLst/>
          </a:prstGeom>
        </p:spPr>
        <p:txBody>
          <a:bodyPr spcFirstLastPara="1" wrap="square" lIns="91425" tIns="91425" rIns="91425" bIns="91425" anchor="b" anchorCtr="0">
            <a:noAutofit/>
          </a:bodyPr>
          <a:lstStyle/>
          <a:p>
            <a:r>
              <a:rPr lang="en-US" dirty="0"/>
              <a:t>Imputation Methods</a:t>
            </a:r>
          </a:p>
        </p:txBody>
      </p:sp>
      <p:sp>
        <p:nvSpPr>
          <p:cNvPr id="689" name="Google Shape;689;p32"/>
          <p:cNvSpPr/>
          <p:nvPr/>
        </p:nvSpPr>
        <p:spPr>
          <a:xfrm>
            <a:off x="5782825" y="1868575"/>
            <a:ext cx="1085100" cy="108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70476"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375" y="2953675"/>
            <a:ext cx="0" cy="97800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88139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7" name="Google Shape;1587;p49"/>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lot of Methods…</a:t>
            </a:r>
            <a:endParaRPr dirty="0"/>
          </a:p>
        </p:txBody>
      </p:sp>
      <p:pic>
        <p:nvPicPr>
          <p:cNvPr id="7" name="Picture 6" descr="Diagram&#10;&#10;Description automatically generated">
            <a:extLst>
              <a:ext uri="{FF2B5EF4-FFF2-40B4-BE49-F238E27FC236}">
                <a16:creationId xmlns:a16="http://schemas.microsoft.com/office/drawing/2014/main" id="{0633CCB1-C017-AC81-94FC-66F011D901E9}"/>
              </a:ext>
            </a:extLst>
          </p:cNvPr>
          <p:cNvPicPr>
            <a:picLocks noChangeAspect="1"/>
          </p:cNvPicPr>
          <p:nvPr/>
        </p:nvPicPr>
        <p:blipFill>
          <a:blip r:embed="rId3"/>
          <a:stretch>
            <a:fillRect/>
          </a:stretch>
        </p:blipFill>
        <p:spPr>
          <a:xfrm>
            <a:off x="787294" y="1198995"/>
            <a:ext cx="7569412" cy="3348532"/>
          </a:xfrm>
          <a:prstGeom prst="rect">
            <a:avLst/>
          </a:prstGeom>
        </p:spPr>
      </p:pic>
      <p:sp>
        <p:nvSpPr>
          <p:cNvPr id="12" name="TextBox 11">
            <a:extLst>
              <a:ext uri="{FF2B5EF4-FFF2-40B4-BE49-F238E27FC236}">
                <a16:creationId xmlns:a16="http://schemas.microsoft.com/office/drawing/2014/main" id="{B71713CC-A07D-04FE-5942-D0D52AA6CE97}"/>
              </a:ext>
            </a:extLst>
          </p:cNvPr>
          <p:cNvSpPr txBox="1"/>
          <p:nvPr/>
        </p:nvSpPr>
        <p:spPr>
          <a:xfrm>
            <a:off x="0" y="4897279"/>
            <a:ext cx="4674780"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(Mirza et al., 2019)</a:t>
            </a:r>
            <a:endParaRPr lang="en-US" sz="1000" dirty="0"/>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9462</TotalTime>
  <Words>2325</Words>
  <Application>Microsoft Office PowerPoint</Application>
  <PresentationFormat>On-screen Show (16:9)</PresentationFormat>
  <Paragraphs>205</Paragraphs>
  <Slides>24</Slides>
  <Notes>24</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Livvic Light</vt:lpstr>
      <vt:lpstr>Open Sans</vt:lpstr>
      <vt:lpstr>-apple-system</vt:lpstr>
      <vt:lpstr>Nunito Light</vt:lpstr>
      <vt:lpstr>Wingdings</vt:lpstr>
      <vt:lpstr>Advent Pro SemiBold</vt:lpstr>
      <vt:lpstr>Lato</vt:lpstr>
      <vt:lpstr>Share Tech</vt:lpstr>
      <vt:lpstr>Arial</vt:lpstr>
      <vt:lpstr>Fira Sans Condensed Medium</vt:lpstr>
      <vt:lpstr>Mangal Pro</vt:lpstr>
      <vt:lpstr>Maven Pro</vt:lpstr>
      <vt:lpstr>urw-din</vt:lpstr>
      <vt:lpstr>Fira Sans Extra Condensed Medium</vt:lpstr>
      <vt:lpstr>Data Science Consulting by Slidesgo</vt:lpstr>
      <vt:lpstr>IMPUTATION METHODS </vt:lpstr>
      <vt:lpstr>TABLE OF CONTENTS</vt:lpstr>
      <vt:lpstr>Introduction</vt:lpstr>
      <vt:lpstr>Introduction</vt:lpstr>
      <vt:lpstr>Missing Data Pattern</vt:lpstr>
      <vt:lpstr>PowerPoint Presentation</vt:lpstr>
      <vt:lpstr>PowerPoint Presentation</vt:lpstr>
      <vt:lpstr>Imputation Methods</vt:lpstr>
      <vt:lpstr>A lot of Methods…</vt:lpstr>
      <vt:lpstr>Benchmark for imputaion methods?</vt:lpstr>
      <vt:lpstr>Article Summary</vt:lpstr>
      <vt:lpstr>Experimental Procedure Summary</vt:lpstr>
      <vt:lpstr>Datasets used in that article?</vt:lpstr>
      <vt:lpstr>Imputation Methods Used</vt:lpstr>
      <vt:lpstr>Article’s Conclusion?</vt:lpstr>
      <vt:lpstr>Article’s Limitation?</vt:lpstr>
      <vt:lpstr>Imputation Example</vt:lpstr>
      <vt:lpstr>The Idea behind Random Forest</vt:lpstr>
      <vt:lpstr>Random Forest Imputation in R (rfImpute) </vt:lpstr>
      <vt:lpstr>Video Explain </vt:lpstr>
      <vt:lpstr>Random Forest Imputation Example</vt:lpstr>
      <vt:lpstr>Random Forest Imputation Example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IMPUTATION METHODS </dc:title>
  <cp:lastModifiedBy>hanadi.binmujalli@gmail.com</cp:lastModifiedBy>
  <cp:revision>35</cp:revision>
  <dcterms:modified xsi:type="dcterms:W3CDTF">2022-07-26T09:49:13Z</dcterms:modified>
</cp:coreProperties>
</file>